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5"/>
  </p:notesMasterIdLst>
  <p:handoutMasterIdLst>
    <p:handoutMasterId r:id="rId86"/>
  </p:handoutMasterIdLst>
  <p:sldIdLst>
    <p:sldId id="332" r:id="rId2"/>
    <p:sldId id="325" r:id="rId3"/>
    <p:sldId id="273" r:id="rId4"/>
    <p:sldId id="274" r:id="rId5"/>
    <p:sldId id="348" r:id="rId6"/>
    <p:sldId id="386" r:id="rId7"/>
    <p:sldId id="343" r:id="rId8"/>
    <p:sldId id="326" r:id="rId9"/>
    <p:sldId id="277" r:id="rId10"/>
    <p:sldId id="278" r:id="rId11"/>
    <p:sldId id="279" r:id="rId12"/>
    <p:sldId id="280" r:id="rId13"/>
    <p:sldId id="281" r:id="rId14"/>
    <p:sldId id="300" r:id="rId15"/>
    <p:sldId id="301" r:id="rId16"/>
    <p:sldId id="327" r:id="rId17"/>
    <p:sldId id="282" r:id="rId18"/>
    <p:sldId id="283" r:id="rId19"/>
    <p:sldId id="302" r:id="rId20"/>
    <p:sldId id="304" r:id="rId21"/>
    <p:sldId id="303" r:id="rId22"/>
    <p:sldId id="305" r:id="rId23"/>
    <p:sldId id="352" r:id="rId24"/>
    <p:sldId id="350" r:id="rId25"/>
    <p:sldId id="353" r:id="rId26"/>
    <p:sldId id="356" r:id="rId27"/>
    <p:sldId id="357" r:id="rId28"/>
    <p:sldId id="358" r:id="rId29"/>
    <p:sldId id="359" r:id="rId30"/>
    <p:sldId id="361" r:id="rId31"/>
    <p:sldId id="360" r:id="rId32"/>
    <p:sldId id="324" r:id="rId33"/>
    <p:sldId id="362" r:id="rId34"/>
    <p:sldId id="306" r:id="rId35"/>
    <p:sldId id="307" r:id="rId36"/>
    <p:sldId id="308" r:id="rId37"/>
    <p:sldId id="309" r:id="rId38"/>
    <p:sldId id="310" r:id="rId39"/>
    <p:sldId id="311" r:id="rId40"/>
    <p:sldId id="330" r:id="rId41"/>
    <p:sldId id="323" r:id="rId42"/>
    <p:sldId id="313" r:id="rId43"/>
    <p:sldId id="355" r:id="rId44"/>
    <p:sldId id="314" r:id="rId45"/>
    <p:sldId id="315" r:id="rId46"/>
    <p:sldId id="316" r:id="rId47"/>
    <p:sldId id="317" r:id="rId48"/>
    <p:sldId id="354" r:id="rId49"/>
    <p:sldId id="322" r:id="rId50"/>
    <p:sldId id="318" r:id="rId51"/>
    <p:sldId id="319" r:id="rId52"/>
    <p:sldId id="320" r:id="rId53"/>
    <p:sldId id="321" r:id="rId54"/>
    <p:sldId id="344" r:id="rId55"/>
    <p:sldId id="345" r:id="rId56"/>
    <p:sldId id="346" r:id="rId57"/>
    <p:sldId id="339" r:id="rId58"/>
    <p:sldId id="340" r:id="rId59"/>
    <p:sldId id="341" r:id="rId60"/>
    <p:sldId id="363" r:id="rId61"/>
    <p:sldId id="364" r:id="rId62"/>
    <p:sldId id="365" r:id="rId63"/>
    <p:sldId id="366" r:id="rId64"/>
    <p:sldId id="367" r:id="rId65"/>
    <p:sldId id="368" r:id="rId66"/>
    <p:sldId id="369" r:id="rId67"/>
    <p:sldId id="370" r:id="rId68"/>
    <p:sldId id="371" r:id="rId69"/>
    <p:sldId id="372" r:id="rId70"/>
    <p:sldId id="387" r:id="rId71"/>
    <p:sldId id="373" r:id="rId72"/>
    <p:sldId id="374" r:id="rId73"/>
    <p:sldId id="375" r:id="rId74"/>
    <p:sldId id="376" r:id="rId75"/>
    <p:sldId id="377" r:id="rId76"/>
    <p:sldId id="378" r:id="rId77"/>
    <p:sldId id="379" r:id="rId78"/>
    <p:sldId id="380" r:id="rId79"/>
    <p:sldId id="381" r:id="rId80"/>
    <p:sldId id="388" r:id="rId81"/>
    <p:sldId id="385" r:id="rId82"/>
    <p:sldId id="389" r:id="rId83"/>
    <p:sldId id="331" r:id="rId84"/>
  </p:sldIdLst>
  <p:sldSz cx="9144000" cy="6858000" type="screen4x3"/>
  <p:notesSz cx="9926638" cy="67976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67" autoAdjust="0"/>
    <p:restoredTop sz="94636" autoAdjust="0"/>
  </p:normalViewPr>
  <p:slideViewPr>
    <p:cSldViewPr>
      <p:cViewPr varScale="1">
        <p:scale>
          <a:sx n="112" d="100"/>
          <a:sy n="112" d="100"/>
        </p:scale>
        <p:origin x="-1674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93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250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tableStyles" Target="tableStyles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622798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88BEEF-16A0-48D4-92AA-A1AC59FF1CA8}" type="datetimeFigureOut">
              <a:rPr lang="ru-RU" smtClean="0"/>
              <a:t>06.12.2012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6456612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622798" y="6456612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E2C7C7-BC68-42A6-9725-33A3ED656B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72246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22798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F311FF-F303-4054-8E0C-11BF4AC5785F}" type="datetimeFigureOut">
              <a:rPr lang="ru-RU" smtClean="0"/>
              <a:t>06.12.2012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263900" y="509588"/>
            <a:ext cx="3398838" cy="2549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2664" y="3228896"/>
            <a:ext cx="7941310" cy="305895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456612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22798" y="6456612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3952DD-4F77-4CE8-8712-574F682FD3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82323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3A02347-C432-4AA3-9B6D-5624AC8E251A}" type="slidenum">
              <a:rPr lang="ru-RU" smtClean="0"/>
              <a:pPr>
                <a:defRPr/>
              </a:pPr>
              <a:t>11</a:t>
            </a:fld>
            <a:endParaRPr lang="ru-RU" dirty="0" smtClean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3A02347-C432-4AA3-9B6D-5624AC8E251A}" type="slidenum">
              <a:rPr lang="ru-RU" smtClean="0"/>
              <a:pPr>
                <a:defRPr/>
              </a:pPr>
              <a:t>12</a:t>
            </a:fld>
            <a:endParaRPr lang="ru-RU" dirty="0" smtClean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3A02347-C432-4AA3-9B6D-5624AC8E251A}" type="slidenum">
              <a:rPr lang="ru-RU" smtClean="0"/>
              <a:pPr>
                <a:defRPr/>
              </a:pPr>
              <a:t>13</a:t>
            </a:fld>
            <a:endParaRPr lang="ru-RU" dirty="0" smtClean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3A02347-C432-4AA3-9B6D-5624AC8E251A}" type="slidenum">
              <a:rPr lang="ru-RU" smtClean="0"/>
              <a:pPr>
                <a:defRPr/>
              </a:pPr>
              <a:t>14</a:t>
            </a:fld>
            <a:endParaRPr lang="ru-RU" dirty="0" smtClean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3A02347-C432-4AA3-9B6D-5624AC8E251A}" type="slidenum">
              <a:rPr lang="ru-RU" smtClean="0"/>
              <a:pPr>
                <a:defRPr/>
              </a:pPr>
              <a:t>15</a:t>
            </a:fld>
            <a:endParaRPr lang="ru-RU" dirty="0" smtClean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16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62313" y="517525"/>
            <a:ext cx="3398837" cy="25479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92247" y="3228770"/>
            <a:ext cx="7942144" cy="3059206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dirty="0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3A02347-C432-4AA3-9B6D-5624AC8E251A}" type="slidenum">
              <a:rPr lang="ru-RU" smtClean="0"/>
              <a:pPr>
                <a:defRPr/>
              </a:pPr>
              <a:t>17</a:t>
            </a:fld>
            <a:endParaRPr lang="ru-RU" dirty="0" smtClean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3A02347-C432-4AA3-9B6D-5624AC8E251A}" type="slidenum">
              <a:rPr lang="ru-RU" smtClean="0"/>
              <a:pPr>
                <a:defRPr/>
              </a:pPr>
              <a:t>18</a:t>
            </a:fld>
            <a:endParaRPr lang="ru-RU" dirty="0" smtClean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3A02347-C432-4AA3-9B6D-5624AC8E251A}" type="slidenum">
              <a:rPr lang="ru-RU" smtClean="0"/>
              <a:pPr>
                <a:defRPr/>
              </a:pPr>
              <a:t>19</a:t>
            </a:fld>
            <a:endParaRPr lang="ru-RU" dirty="0" smtClean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3A02347-C432-4AA3-9B6D-5624AC8E251A}" type="slidenum">
              <a:rPr lang="ru-RU" smtClean="0"/>
              <a:pPr>
                <a:defRPr/>
              </a:pPr>
              <a:t>20</a:t>
            </a:fld>
            <a:endParaRPr lang="ru-RU" dirty="0" smtClean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3A02347-C432-4AA3-9B6D-5624AC8E251A}" type="slidenum">
              <a:rPr lang="ru-RU" smtClean="0"/>
              <a:pPr>
                <a:defRPr/>
              </a:pPr>
              <a:t>3</a:t>
            </a:fld>
            <a:endParaRPr lang="ru-RU" dirty="0" smtClean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3A02347-C432-4AA3-9B6D-5624AC8E251A}" type="slidenum">
              <a:rPr lang="ru-RU" smtClean="0"/>
              <a:pPr>
                <a:defRPr/>
              </a:pPr>
              <a:t>21</a:t>
            </a:fld>
            <a:endParaRPr lang="ru-RU" dirty="0" smtClean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3A02347-C432-4AA3-9B6D-5624AC8E251A}" type="slidenum">
              <a:rPr lang="ru-RU" smtClean="0"/>
              <a:pPr>
                <a:defRPr/>
              </a:pPr>
              <a:t>22</a:t>
            </a:fld>
            <a:endParaRPr lang="ru-RU" dirty="0" smtClean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25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63900" y="517525"/>
            <a:ext cx="3397250" cy="25479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92247" y="3228770"/>
            <a:ext cx="7942144" cy="3059206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29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63900" y="517525"/>
            <a:ext cx="3397250" cy="25479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92247" y="3228770"/>
            <a:ext cx="7942144" cy="3059206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3A02347-C432-4AA3-9B6D-5624AC8E251A}" type="slidenum">
              <a:rPr lang="ru-RU" smtClean="0"/>
              <a:pPr>
                <a:defRPr/>
              </a:pPr>
              <a:t>4</a:t>
            </a:fld>
            <a:endParaRPr lang="ru-RU" dirty="0" smtClean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33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62313" y="517525"/>
            <a:ext cx="3398837" cy="25479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92247" y="3228770"/>
            <a:ext cx="7942144" cy="3059206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3A02347-C432-4AA3-9B6D-5624AC8E251A}" type="slidenum">
              <a:rPr lang="ru-RU" smtClean="0"/>
              <a:pPr>
                <a:defRPr/>
              </a:pPr>
              <a:t>34</a:t>
            </a:fld>
            <a:endParaRPr lang="ru-RU" dirty="0" smtClean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3A02347-C432-4AA3-9B6D-5624AC8E251A}" type="slidenum">
              <a:rPr lang="ru-RU" smtClean="0"/>
              <a:pPr>
                <a:defRPr/>
              </a:pPr>
              <a:t>35</a:t>
            </a:fld>
            <a:endParaRPr lang="ru-RU" dirty="0" smtClean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3A02347-C432-4AA3-9B6D-5624AC8E251A}" type="slidenum">
              <a:rPr lang="ru-RU" smtClean="0"/>
              <a:pPr>
                <a:defRPr/>
              </a:pPr>
              <a:t>36</a:t>
            </a:fld>
            <a:endParaRPr lang="ru-RU" dirty="0" smtClean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3A02347-C432-4AA3-9B6D-5624AC8E251A}" type="slidenum">
              <a:rPr lang="ru-RU" smtClean="0"/>
              <a:pPr>
                <a:defRPr/>
              </a:pPr>
              <a:t>37</a:t>
            </a:fld>
            <a:endParaRPr lang="ru-RU" dirty="0" smtClean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3A02347-C432-4AA3-9B6D-5624AC8E251A}" type="slidenum">
              <a:rPr lang="ru-RU" smtClean="0"/>
              <a:pPr>
                <a:defRPr/>
              </a:pPr>
              <a:t>38</a:t>
            </a:fld>
            <a:endParaRPr lang="ru-RU" dirty="0" smtClean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3A02347-C432-4AA3-9B6D-5624AC8E251A}" type="slidenum">
              <a:rPr lang="ru-RU" smtClean="0"/>
              <a:pPr>
                <a:defRPr/>
              </a:pPr>
              <a:t>39</a:t>
            </a:fld>
            <a:endParaRPr lang="ru-RU" dirty="0" smtClean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40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62313" y="517525"/>
            <a:ext cx="3398837" cy="25479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92247" y="3228770"/>
            <a:ext cx="7942144" cy="3059206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3A02347-C432-4AA3-9B6D-5624AC8E251A}" type="slidenum">
              <a:rPr lang="ru-RU" smtClean="0"/>
              <a:pPr>
                <a:defRPr/>
              </a:pPr>
              <a:t>42</a:t>
            </a:fld>
            <a:endParaRPr lang="ru-RU" dirty="0" smtClean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3A02347-C432-4AA3-9B6D-5624AC8E251A}" type="slidenum">
              <a:rPr lang="ru-RU" smtClean="0"/>
              <a:pPr>
                <a:defRPr/>
              </a:pPr>
              <a:t>44</a:t>
            </a:fld>
            <a:endParaRPr lang="ru-RU" dirty="0" smtClean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3A02347-C432-4AA3-9B6D-5624AC8E251A}" type="slidenum">
              <a:rPr lang="ru-RU" smtClean="0"/>
              <a:pPr>
                <a:defRPr/>
              </a:pPr>
              <a:t>45</a:t>
            </a:fld>
            <a:endParaRPr lang="ru-RU" dirty="0" smtClean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3A02347-C432-4AA3-9B6D-5624AC8E251A}" type="slidenum">
              <a:rPr lang="ru-RU" smtClean="0"/>
              <a:pPr>
                <a:defRPr/>
              </a:pPr>
              <a:t>46</a:t>
            </a:fld>
            <a:endParaRPr lang="ru-RU" dirty="0" smtClean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3A02347-C432-4AA3-9B6D-5624AC8E251A}" type="slidenum">
              <a:rPr lang="ru-RU" smtClean="0"/>
              <a:pPr>
                <a:defRPr/>
              </a:pPr>
              <a:t>47</a:t>
            </a:fld>
            <a:endParaRPr lang="ru-RU" dirty="0" smtClean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3A02347-C432-4AA3-9B6D-5624AC8E251A}" type="slidenum">
              <a:rPr lang="ru-RU" smtClean="0"/>
              <a:pPr>
                <a:defRPr/>
              </a:pPr>
              <a:t>50</a:t>
            </a:fld>
            <a:endParaRPr lang="ru-RU" dirty="0" smtClean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3A02347-C432-4AA3-9B6D-5624AC8E251A}" type="slidenum">
              <a:rPr lang="ru-RU" smtClean="0"/>
              <a:pPr>
                <a:defRPr/>
              </a:pPr>
              <a:t>51</a:t>
            </a:fld>
            <a:endParaRPr lang="ru-RU" dirty="0" smtClean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3A02347-C432-4AA3-9B6D-5624AC8E251A}" type="slidenum">
              <a:rPr lang="ru-RU" smtClean="0"/>
              <a:pPr>
                <a:defRPr/>
              </a:pPr>
              <a:t>52</a:t>
            </a:fld>
            <a:endParaRPr lang="ru-RU" dirty="0" smtClean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3A02347-C432-4AA3-9B6D-5624AC8E251A}" type="slidenum">
              <a:rPr lang="ru-RU" smtClean="0"/>
              <a:pPr>
                <a:defRPr/>
              </a:pPr>
              <a:t>53</a:t>
            </a:fld>
            <a:endParaRPr lang="ru-RU" dirty="0" smtClean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58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63900" y="517525"/>
            <a:ext cx="3397250" cy="25479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92247" y="3228770"/>
            <a:ext cx="7942144" cy="3059206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59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63900" y="517525"/>
            <a:ext cx="3397250" cy="25479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92247" y="3228770"/>
            <a:ext cx="7942144" cy="3059206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62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63900" y="517525"/>
            <a:ext cx="3397250" cy="25479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92247" y="3228770"/>
            <a:ext cx="7942144" cy="3059206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63900" y="509588"/>
            <a:ext cx="3398838" cy="2549525"/>
          </a:xfrm>
          <a:ln/>
        </p:spPr>
      </p:sp>
      <p:sp>
        <p:nvSpPr>
          <p:cNvPr id="145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fld id="{D5F7F239-3674-014F-8B7E-65A838172F90}" type="slidenum">
              <a:rPr kumimoji="0" lang="ru-RU" sz="1200">
                <a:solidFill>
                  <a:srgbClr val="000000"/>
                </a:solidFill>
              </a:rPr>
              <a:pPr/>
              <a:t>76</a:t>
            </a:fld>
            <a:endParaRPr kumimoji="0" lang="ru-RU" sz="1200">
              <a:solidFill>
                <a:srgbClr val="000000"/>
              </a:solidFill>
            </a:endParaRPr>
          </a:p>
        </p:txBody>
      </p:sp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ru-RU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fld id="{E69CCE75-0034-EF44-B28B-2798DB02845F}" type="slidenum">
              <a:rPr kumimoji="0" lang="ru-RU" sz="1200"/>
              <a:pPr/>
              <a:t>77</a:t>
            </a:fld>
            <a:endParaRPr kumimoji="0" lang="ru-RU" sz="1200"/>
          </a:p>
        </p:txBody>
      </p:sp>
      <p:sp>
        <p:nvSpPr>
          <p:cNvPr id="109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ru-RU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fld id="{3BAD3B9F-5147-FB43-80FA-CDE7235AEE54}" type="slidenum">
              <a:rPr kumimoji="0" lang="ru-RU" sz="1200">
                <a:latin typeface="Calibri" charset="0"/>
              </a:rPr>
              <a:pPr/>
              <a:t>78</a:t>
            </a:fld>
            <a:endParaRPr kumimoji="0" lang="ru-RU" sz="1200">
              <a:latin typeface="Calibri" charset="0"/>
            </a:endParaRPr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ru-RU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0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0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B4D4F43C-E054-4E97-ADCA-9E30D7826908}" type="slidenum">
              <a:rPr lang="ru-RU" b="0" smtClean="0"/>
              <a:pPr eaLnBrk="1" hangingPunct="1">
                <a:defRPr/>
              </a:pPr>
              <a:t>83</a:t>
            </a:fld>
            <a:endParaRPr lang="ru-RU" b="0" smtClean="0"/>
          </a:p>
        </p:txBody>
      </p:sp>
      <p:sp>
        <p:nvSpPr>
          <p:cNvPr id="177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7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3A02347-C432-4AA3-9B6D-5624AC8E251A}" type="slidenum">
              <a:rPr lang="ru-RU" smtClean="0"/>
              <a:pPr>
                <a:defRPr/>
              </a:pPr>
              <a:t>9</a:t>
            </a:fld>
            <a:endParaRPr lang="ru-RU" dirty="0" smtClean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3A02347-C432-4AA3-9B6D-5624AC8E251A}" type="slidenum">
              <a:rPr lang="ru-RU" smtClean="0"/>
              <a:pPr>
                <a:defRPr/>
              </a:pPr>
              <a:t>10</a:t>
            </a:fld>
            <a:endParaRPr lang="ru-RU" dirty="0" smtClean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F6B9965-0652-4E0C-AD27-5DBA3E768E64}" type="datetimeFigureOut">
              <a:rPr lang="ru-RU" smtClean="0"/>
              <a:t>06.12.2012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00BA718-9D03-4A99-B508-0897464B46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7094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F6B9965-0652-4E0C-AD27-5DBA3E768E64}" type="datetimeFigureOut">
              <a:rPr lang="ru-RU" smtClean="0"/>
              <a:t>06.12.2012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00BA718-9D03-4A99-B508-0897464B46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68562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F6B9965-0652-4E0C-AD27-5DBA3E768E64}" type="datetimeFigureOut">
              <a:rPr lang="ru-RU" smtClean="0"/>
              <a:t>06.12.2012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00BA718-9D03-4A99-B508-0897464B46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9678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20" cy="114348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229BFB-A025-46EA-9B5E-4F7A80DD69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4592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>
            <a:lvl1pPr algn="l">
              <a:defRPr sz="3200" b="1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pic>
        <p:nvPicPr>
          <p:cNvPr id="7" name="Picture 4" descr="C:\Users\Natalia\Desktop\Для презентаций\stickers-bullet\poloska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Natalia\Desktop\Для презентаций\stickers-bullet\line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1" y="1038448"/>
            <a:ext cx="8915400" cy="1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Natalia\Documents\Для презентаций\stickers-bullet\strelka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236" y="1268857"/>
            <a:ext cx="232792" cy="232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944" y="154736"/>
            <a:ext cx="2191056" cy="876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2058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F6B9965-0652-4E0C-AD27-5DBA3E768E64}" type="datetimeFigureOut">
              <a:rPr lang="ru-RU" smtClean="0"/>
              <a:t>06.12.2012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00BA718-9D03-4A99-B508-0897464B46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09389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F6B9965-0652-4E0C-AD27-5DBA3E768E64}" type="datetimeFigureOut">
              <a:rPr lang="ru-RU" smtClean="0"/>
              <a:t>06.12.2012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00BA718-9D03-4A99-B508-0897464B46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72748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F6B9965-0652-4E0C-AD27-5DBA3E768E64}" type="datetimeFigureOut">
              <a:rPr lang="ru-RU" smtClean="0"/>
              <a:t>06.12.2012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00BA718-9D03-4A99-B508-0897464B46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42789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F6B9965-0652-4E0C-AD27-5DBA3E768E64}" type="datetimeFigureOut">
              <a:rPr lang="ru-RU" smtClean="0"/>
              <a:t>06.12.2012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00BA718-9D03-4A99-B508-0897464B46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58338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F6B9965-0652-4E0C-AD27-5DBA3E768E64}" type="datetimeFigureOut">
              <a:rPr lang="ru-RU" smtClean="0"/>
              <a:t>06.12.2012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00BA718-9D03-4A99-B508-0897464B46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20999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F6B9965-0652-4E0C-AD27-5DBA3E768E64}" type="datetimeFigureOut">
              <a:rPr lang="ru-RU" smtClean="0"/>
              <a:t>06.12.2012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00BA718-9D03-4A99-B508-0897464B46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30292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F6B9965-0652-4E0C-AD27-5DBA3E768E64}" type="datetimeFigureOut">
              <a:rPr lang="ru-RU" smtClean="0"/>
              <a:t>06.12.2012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00BA718-9D03-4A99-B508-0897464B46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72396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5117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9.pn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34.png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35.png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39.png"/><Relationship Id="rId4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4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image" Target="../media/image4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png"/><Relationship Id="rId5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image" Target="../media/image5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54.png"/><Relationship Id="rId4" Type="http://schemas.openxmlformats.org/officeDocument/2006/relationships/image" Target="../media/image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5" Type="http://schemas.openxmlformats.org/officeDocument/2006/relationships/image" Target="../media/image6.png"/><Relationship Id="rId4" Type="http://schemas.openxmlformats.org/officeDocument/2006/relationships/image" Target="../media/image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6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66.png"/><Relationship Id="rId4" Type="http://schemas.openxmlformats.org/officeDocument/2006/relationships/image" Target="../media/image1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67.png"/><Relationship Id="rId4" Type="http://schemas.openxmlformats.org/officeDocument/2006/relationships/image" Target="../media/image1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68.png"/><Relationship Id="rId4" Type="http://schemas.openxmlformats.org/officeDocument/2006/relationships/image" Target="../media/image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0.png"/><Relationship Id="rId5" Type="http://schemas.openxmlformats.org/officeDocument/2006/relationships/image" Target="../media/image6.png"/><Relationship Id="rId4" Type="http://schemas.openxmlformats.org/officeDocument/2006/relationships/image" Target="../media/image1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1.png"/><Relationship Id="rId5" Type="http://schemas.openxmlformats.org/officeDocument/2006/relationships/image" Target="../media/image6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3.png"/><Relationship Id="rId4" Type="http://schemas.openxmlformats.org/officeDocument/2006/relationships/image" Target="../media/image1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74.png"/><Relationship Id="rId7" Type="http://schemas.openxmlformats.org/officeDocument/2006/relationships/image" Target="../media/image1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8.png"/><Relationship Id="rId5" Type="http://schemas.openxmlformats.org/officeDocument/2006/relationships/image" Target="../media/image77.jpeg"/><Relationship Id="rId4" Type="http://schemas.openxmlformats.org/officeDocument/2006/relationships/image" Target="../media/image1.png"/><Relationship Id="rId9" Type="http://schemas.openxmlformats.org/officeDocument/2006/relationships/image" Target="../media/image4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80.png"/><Relationship Id="rId7" Type="http://schemas.openxmlformats.org/officeDocument/2006/relationships/image" Target="../media/image1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83.png"/><Relationship Id="rId4" Type="http://schemas.openxmlformats.org/officeDocument/2006/relationships/image" Target="../media/image1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85.jpeg"/><Relationship Id="rId4" Type="http://schemas.openxmlformats.org/officeDocument/2006/relationships/image" Target="../media/image1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4.png"/><Relationship Id="rId7" Type="http://schemas.openxmlformats.org/officeDocument/2006/relationships/image" Target="../media/image9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jp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.png"/><Relationship Id="rId10" Type="http://schemas.openxmlformats.org/officeDocument/2006/relationships/image" Target="../media/image4.png"/><Relationship Id="rId4" Type="http://schemas.openxmlformats.org/officeDocument/2006/relationships/image" Target="../media/image2.png"/><Relationship Id="rId9" Type="http://schemas.openxmlformats.org/officeDocument/2006/relationships/image" Target="../media/image18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1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00.png"/><Relationship Id="rId4" Type="http://schemas.openxmlformats.org/officeDocument/2006/relationships/image" Target="../media/image6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4.png"/><Relationship Id="rId5" Type="http://schemas.openxmlformats.org/officeDocument/2006/relationships/image" Target="../media/image6.png"/><Relationship Id="rId4" Type="http://schemas.openxmlformats.org/officeDocument/2006/relationships/image" Target="../media/image103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106.png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07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8.png"/><Relationship Id="rId4" Type="http://schemas.openxmlformats.org/officeDocument/2006/relationships/image" Target="../media/image108.png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09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0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111.jp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4" Type="http://schemas.openxmlformats.org/officeDocument/2006/relationships/image" Target="../media/image100.png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3" y="154737"/>
            <a:ext cx="2191056" cy="876423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-1" y="2708920"/>
            <a:ext cx="9144001" cy="2160240"/>
          </a:xfrm>
          <a:prstGeom prst="rect">
            <a:avLst/>
          </a:prstGeom>
          <a:solidFill>
            <a:srgbClr val="326098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Заголовок 1"/>
          <p:cNvSpPr txBox="1">
            <a:spLocks/>
          </p:cNvSpPr>
          <p:nvPr/>
        </p:nvSpPr>
        <p:spPr bwMode="auto">
          <a:xfrm>
            <a:off x="179508" y="3217540"/>
            <a:ext cx="833217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ru-RU" sz="4000" dirty="0" smtClean="0">
                <a:solidFill>
                  <a:schemeClr val="bg1"/>
                </a:solidFill>
              </a:rPr>
              <a:t>От сайта до комплексного </a:t>
            </a:r>
            <a:r>
              <a:rPr lang="en-US" sz="4000" dirty="0" smtClean="0">
                <a:solidFill>
                  <a:schemeClr val="bg1"/>
                </a:solidFill>
              </a:rPr>
              <a:t/>
            </a:r>
            <a:br>
              <a:rPr lang="en-US" sz="4000" dirty="0" smtClean="0">
                <a:solidFill>
                  <a:schemeClr val="bg1"/>
                </a:solidFill>
              </a:rPr>
            </a:br>
            <a:r>
              <a:rPr lang="ru-RU" sz="4000" dirty="0" smtClean="0">
                <a:solidFill>
                  <a:schemeClr val="bg1"/>
                </a:solidFill>
              </a:rPr>
              <a:t>управления компанией</a:t>
            </a:r>
            <a:endParaRPr lang="ru-RU" sz="4000" dirty="0">
              <a:solidFill>
                <a:schemeClr val="bg1"/>
              </a:solidFill>
            </a:endParaRPr>
          </a:p>
        </p:txBody>
      </p:sp>
      <p:pic>
        <p:nvPicPr>
          <p:cNvPr id="15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1681" y="291274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2470695" y="5229200"/>
            <a:ext cx="6192242" cy="1099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r" eaLnBrk="1" hangingPunct="1"/>
            <a:r>
              <a:rPr lang="ru-RU" sz="2800" dirty="0" err="1" smtClean="0"/>
              <a:t>Забаров</a:t>
            </a:r>
            <a:r>
              <a:rPr lang="ru-RU" sz="2800" dirty="0" smtClean="0"/>
              <a:t> Рим, директор</a:t>
            </a:r>
            <a:endParaRPr lang="ru-RU" sz="2800" dirty="0"/>
          </a:p>
          <a:p>
            <a:pPr algn="r" eaLnBrk="1" hangingPunct="1"/>
            <a:r>
              <a:rPr lang="ru-RU" sz="2800" dirty="0" smtClean="0"/>
              <a:t>Интернет-компания «</a:t>
            </a:r>
            <a:r>
              <a:rPr lang="ru-RU" sz="2800" dirty="0" err="1" smtClean="0"/>
              <a:t>Симай</a:t>
            </a:r>
            <a:r>
              <a:rPr lang="ru-RU" sz="2800" dirty="0" smtClean="0"/>
              <a:t>», </a:t>
            </a:r>
            <a:r>
              <a:rPr lang="ru-RU" sz="2800" dirty="0" err="1" smtClean="0"/>
              <a:t>г.Уфа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450353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425720" y="165925"/>
            <a:ext cx="6758528" cy="628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100" b="1" dirty="0"/>
              <a:t>Обсуждение</a:t>
            </a:r>
            <a:r>
              <a:rPr lang="ru-RU" sz="3200" b="1" dirty="0"/>
              <a:t> с коллегами </a:t>
            </a:r>
            <a:endParaRPr lang="ru-RU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628329" y="1236137"/>
            <a:ext cx="2863551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2000" dirty="0"/>
              <a:t>Когда сотрудник загружает новый документ, вы сразу видите уведомление в «Живой ленте». </a:t>
            </a:r>
            <a:endParaRPr lang="ru-RU" sz="2000" dirty="0" smtClean="0"/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ru-RU" sz="2000" dirty="0" smtClean="0"/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2000" dirty="0" smtClean="0"/>
              <a:t>И </a:t>
            </a:r>
            <a:r>
              <a:rPr lang="ru-RU" sz="2000" dirty="0"/>
              <a:t>тут же, не переключаясь, можете прокомментировать документ, задать вопрос, отметить «Мне нравится».</a:t>
            </a:r>
            <a:endParaRPr lang="en-US" sz="2000" dirty="0" smtClean="0"/>
          </a:p>
        </p:txBody>
      </p:sp>
      <p:pic>
        <p:nvPicPr>
          <p:cNvPr id="14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1" y="1038448"/>
            <a:ext cx="8915400" cy="1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09877"/>
            <a:ext cx="232792" cy="232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 descr="http://www.bitrix24.ru/images/content/docs_live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0344" y="1338078"/>
            <a:ext cx="5459357" cy="3387066"/>
          </a:xfrm>
          <a:prstGeom prst="rect">
            <a:avLst/>
          </a:prstGeom>
          <a:noFill/>
          <a:ln w="3175"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900812" y="2759672"/>
            <a:ext cx="1183378" cy="108012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944" y="154736"/>
            <a:ext cx="2191056" cy="876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53629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425720" y="165925"/>
            <a:ext cx="6758528" cy="628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000" b="1" dirty="0" smtClean="0"/>
              <a:t>Умный поиск</a:t>
            </a:r>
            <a:endParaRPr lang="ru-RU" sz="3000" dirty="0"/>
          </a:p>
        </p:txBody>
      </p:sp>
      <p:sp>
        <p:nvSpPr>
          <p:cNvPr id="5" name="TextBox 4"/>
          <p:cNvSpPr txBox="1"/>
          <p:nvPr/>
        </p:nvSpPr>
        <p:spPr>
          <a:xfrm>
            <a:off x="668987" y="1246738"/>
            <a:ext cx="332694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6213" indent="-176213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ru-RU" sz="2000" dirty="0" smtClean="0"/>
              <a:t>Индексирует </a:t>
            </a:r>
            <a:r>
              <a:rPr lang="ru-RU" sz="2000" dirty="0"/>
              <a:t>все документы, записи, задачи, блоги, сообщения и другую </a:t>
            </a:r>
            <a:r>
              <a:rPr lang="ru-RU" sz="2000" dirty="0" smtClean="0"/>
              <a:t>информацию</a:t>
            </a:r>
            <a:r>
              <a:rPr lang="en-US" sz="2000" dirty="0" smtClean="0"/>
              <a:t>.</a:t>
            </a:r>
            <a:endParaRPr lang="ru-RU" sz="2000" dirty="0" smtClean="0"/>
          </a:p>
        </p:txBody>
      </p:sp>
      <p:pic>
        <p:nvPicPr>
          <p:cNvPr id="9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1" y="1038448"/>
            <a:ext cx="8915400" cy="1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09877"/>
            <a:ext cx="232792" cy="232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68987" y="2762537"/>
            <a:ext cx="313599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6213" indent="-176213">
              <a:buFont typeface="Arial" pitchFamily="34" charset="0"/>
              <a:buChar char="•"/>
            </a:pPr>
            <a:r>
              <a:rPr lang="ru-RU" dirty="0"/>
              <a:t>Индексация выполняется сразу при публикации новых </a:t>
            </a:r>
            <a:r>
              <a:rPr lang="ru-RU" dirty="0" smtClean="0"/>
              <a:t>материалов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83735" y="3890544"/>
            <a:ext cx="31212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6213" indent="-176213">
              <a:buFont typeface="Arial" pitchFamily="34" charset="0"/>
              <a:buChar char="•"/>
            </a:pPr>
            <a:r>
              <a:rPr lang="ru-RU" dirty="0"/>
              <a:t>При вводе запроса выводятся подсказки</a:t>
            </a:r>
          </a:p>
        </p:txBody>
      </p:sp>
      <p:pic>
        <p:nvPicPr>
          <p:cNvPr id="17410" name="Picture 2" descr="http://www.bitrix24.ru/images/content/search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3394" y="1389918"/>
            <a:ext cx="5056307" cy="2962590"/>
          </a:xfrm>
          <a:prstGeom prst="rect">
            <a:avLst/>
          </a:prstGeom>
          <a:noFill/>
          <a:ln w="3175"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5312940" y="1589923"/>
            <a:ext cx="1831428" cy="1094868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944" y="154736"/>
            <a:ext cx="2191056" cy="876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53629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425720" y="165925"/>
            <a:ext cx="6758528" cy="628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100" b="1" dirty="0"/>
              <a:t>История</a:t>
            </a:r>
            <a:r>
              <a:rPr lang="ru-RU" sz="3200" b="1" dirty="0"/>
              <a:t> </a:t>
            </a:r>
            <a:r>
              <a:rPr lang="ru-RU" sz="3100" b="1" dirty="0"/>
              <a:t>изменений</a:t>
            </a:r>
            <a:endParaRPr lang="ru-RU" sz="3100" dirty="0"/>
          </a:p>
        </p:txBody>
      </p:sp>
      <p:sp>
        <p:nvSpPr>
          <p:cNvPr id="5" name="TextBox 4"/>
          <p:cNvSpPr txBox="1"/>
          <p:nvPr/>
        </p:nvSpPr>
        <p:spPr>
          <a:xfrm>
            <a:off x="631757" y="1236136"/>
            <a:ext cx="314373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2200" dirty="0" smtClean="0"/>
              <a:t>Вся история </a:t>
            </a:r>
            <a:r>
              <a:rPr lang="ru-RU" sz="2200" dirty="0"/>
              <a:t>изменений документа </a:t>
            </a:r>
            <a:r>
              <a:rPr lang="ru-RU" sz="2200" dirty="0" smtClean="0"/>
              <a:t>сохраняется, и вы всегда сможете </a:t>
            </a:r>
            <a:r>
              <a:rPr lang="ru-RU" sz="2200" dirty="0"/>
              <a:t>восстановить предыдущую </a:t>
            </a:r>
            <a:r>
              <a:rPr lang="ru-RU" sz="2200" dirty="0" smtClean="0"/>
              <a:t>версию!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ru-RU" sz="2200" dirty="0"/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2200" dirty="0" smtClean="0"/>
              <a:t>В </a:t>
            </a:r>
            <a:r>
              <a:rPr lang="ru-RU" sz="2200" dirty="0"/>
              <a:t>истории также </a:t>
            </a:r>
            <a:r>
              <a:rPr lang="ru-RU" sz="2200" dirty="0" smtClean="0"/>
              <a:t>хранится </a:t>
            </a:r>
            <a:r>
              <a:rPr lang="ru-RU" sz="2200" dirty="0"/>
              <a:t>информация о том, кто и когда изменил </a:t>
            </a:r>
            <a:r>
              <a:rPr lang="ru-RU" sz="2200" dirty="0" smtClean="0"/>
              <a:t>документ</a:t>
            </a:r>
            <a:r>
              <a:rPr lang="ru-RU" sz="2200" dirty="0"/>
              <a:t>. </a:t>
            </a:r>
            <a:endParaRPr lang="ru-RU" sz="2200" dirty="0" smtClean="0"/>
          </a:p>
        </p:txBody>
      </p:sp>
      <p:pic>
        <p:nvPicPr>
          <p:cNvPr id="9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1" y="1038448"/>
            <a:ext cx="8915400" cy="1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09877"/>
            <a:ext cx="232792" cy="232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4" name="Picture 2" descr="http://www.bitrix24.ru/images/content/history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8004" y="1383617"/>
            <a:ext cx="5381831" cy="3343259"/>
          </a:xfrm>
          <a:prstGeom prst="rect">
            <a:avLst/>
          </a:prstGeom>
          <a:noFill/>
          <a:ln w="3175"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944" y="154736"/>
            <a:ext cx="2191056" cy="876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53629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425720" y="165925"/>
            <a:ext cx="6758528" cy="628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100" b="1" dirty="0"/>
              <a:t>Персональные</a:t>
            </a:r>
            <a:r>
              <a:rPr lang="ru-RU" sz="3200" b="1" dirty="0"/>
              <a:t> </a:t>
            </a:r>
            <a:r>
              <a:rPr lang="ru-RU" sz="3100" b="1" dirty="0"/>
              <a:t>файлы</a:t>
            </a:r>
            <a:endParaRPr lang="ru-RU" sz="3100" dirty="0"/>
          </a:p>
        </p:txBody>
      </p:sp>
      <p:sp>
        <p:nvSpPr>
          <p:cNvPr id="5" name="TextBox 4"/>
          <p:cNvSpPr txBox="1"/>
          <p:nvPr/>
        </p:nvSpPr>
        <p:spPr>
          <a:xfrm>
            <a:off x="645627" y="1224438"/>
            <a:ext cx="3350309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6213" indent="-176213">
              <a:spcBef>
                <a:spcPts val="600"/>
              </a:spcBef>
              <a:spcAft>
                <a:spcPts val="600"/>
              </a:spcAft>
              <a:buFont typeface="Arial"/>
              <a:buChar char="•"/>
              <a:tabLst>
                <a:tab pos="176213" algn="l"/>
              </a:tabLst>
            </a:pPr>
            <a:r>
              <a:rPr lang="ru-RU" sz="2000" dirty="0">
                <a:cs typeface="Calibri"/>
              </a:rPr>
              <a:t>персональные файлы у каждого сотрудника </a:t>
            </a:r>
            <a:endParaRPr lang="ru-RU" sz="2000" dirty="0" smtClean="0">
              <a:cs typeface="Calibri"/>
            </a:endParaRPr>
          </a:p>
          <a:p>
            <a:pPr marL="176213" indent="-176213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tabLst>
                <a:tab pos="176213" algn="l"/>
              </a:tabLst>
            </a:pPr>
            <a:r>
              <a:rPr lang="ru-RU" sz="2000" dirty="0" smtClean="0"/>
              <a:t>коллеги </a:t>
            </a:r>
            <a:r>
              <a:rPr lang="ru-RU" sz="2000" dirty="0"/>
              <a:t>не имеют </a:t>
            </a:r>
            <a:r>
              <a:rPr lang="ru-RU" sz="2000" dirty="0" smtClean="0"/>
              <a:t>доступа к папке - </a:t>
            </a:r>
            <a:r>
              <a:rPr lang="ru-RU" sz="2000" dirty="0"/>
              <a:t>с</a:t>
            </a:r>
            <a:r>
              <a:rPr lang="ru-RU" sz="2000" dirty="0" smtClean="0"/>
              <a:t>отрудник </a:t>
            </a:r>
            <a:r>
              <a:rPr lang="ru-RU" sz="2000" dirty="0"/>
              <a:t>может размещать там свои приватные документы, не опасаясь их </a:t>
            </a:r>
            <a:r>
              <a:rPr lang="ru-RU" sz="2000" dirty="0" smtClean="0"/>
              <a:t>огласки</a:t>
            </a:r>
          </a:p>
          <a:p>
            <a:pPr marL="176213" indent="-176213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tabLst>
                <a:tab pos="176213" algn="l"/>
              </a:tabLst>
            </a:pPr>
            <a:r>
              <a:rPr lang="ru-RU" sz="2000" dirty="0" smtClean="0"/>
              <a:t>всегда </a:t>
            </a:r>
            <a:r>
              <a:rPr lang="ru-RU" sz="2000" dirty="0"/>
              <a:t>имеется возможность открыть доступ </a:t>
            </a:r>
            <a:r>
              <a:rPr lang="ru-RU" sz="2000" dirty="0" smtClean="0"/>
              <a:t>для </a:t>
            </a:r>
            <a:r>
              <a:rPr lang="ru-RU" sz="2000" dirty="0"/>
              <a:t>других </a:t>
            </a:r>
            <a:r>
              <a:rPr lang="ru-RU" sz="2000" dirty="0" smtClean="0"/>
              <a:t>сотрудников</a:t>
            </a:r>
            <a:endParaRPr lang="ru-RU" sz="2000" dirty="0"/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endParaRPr lang="ru-RU" sz="2000" dirty="0" smtClean="0"/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endParaRPr lang="ru-RU" sz="2000" dirty="0" smtClean="0">
              <a:solidFill>
                <a:srgbClr val="FF0000"/>
              </a:solidFill>
            </a:endParaRPr>
          </a:p>
        </p:txBody>
      </p:sp>
      <p:pic>
        <p:nvPicPr>
          <p:cNvPr id="9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1" y="1038448"/>
            <a:ext cx="8915400" cy="1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09877"/>
            <a:ext cx="232792" cy="232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8" name="Picture 2" descr="http://www.bitrix24.ru/images/content/pers_files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1"/>
          <a:stretch/>
        </p:blipFill>
        <p:spPr bwMode="auto">
          <a:xfrm>
            <a:off x="4136374" y="1357170"/>
            <a:ext cx="4834335" cy="2988000"/>
          </a:xfrm>
          <a:prstGeom prst="rect">
            <a:avLst/>
          </a:prstGeom>
          <a:noFill/>
          <a:ln w="3175"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944" y="154736"/>
            <a:ext cx="2191056" cy="876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53629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425720" y="165924"/>
            <a:ext cx="5654982" cy="8725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000" b="1" dirty="0"/>
              <a:t>Подключение</a:t>
            </a:r>
            <a:r>
              <a:rPr lang="ru-RU" sz="3200" b="1" dirty="0"/>
              <a:t> сетевого диска (</a:t>
            </a:r>
            <a:r>
              <a:rPr lang="ru-RU" sz="3200" b="1" dirty="0" err="1"/>
              <a:t>WebDAV</a:t>
            </a:r>
            <a:r>
              <a:rPr lang="ru-RU" sz="3200" b="1" dirty="0"/>
              <a:t>)</a:t>
            </a:r>
            <a:endParaRPr lang="ru-RU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645626" y="1224439"/>
            <a:ext cx="83840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2000" dirty="0" smtClean="0"/>
              <a:t>Подключите </a:t>
            </a:r>
            <a:r>
              <a:rPr lang="ru-RU" sz="2000" dirty="0"/>
              <a:t>любую отдельную папку в Библиотеке или всю Библиотеку как сетевой </a:t>
            </a:r>
            <a:r>
              <a:rPr lang="ru-RU" sz="2000" dirty="0" smtClean="0"/>
              <a:t>диск! (для </a:t>
            </a:r>
            <a:r>
              <a:rPr lang="ru-RU" sz="2000" dirty="0"/>
              <a:t>всех операционных </a:t>
            </a:r>
            <a:r>
              <a:rPr lang="ru-RU" sz="2000" dirty="0" smtClean="0"/>
              <a:t>систем - всех </a:t>
            </a:r>
            <a:r>
              <a:rPr lang="ru-RU" sz="2000" dirty="0"/>
              <a:t>версий </a:t>
            </a:r>
            <a:r>
              <a:rPr lang="ru-RU" sz="2000" dirty="0" err="1"/>
              <a:t>Windows</a:t>
            </a:r>
            <a:r>
              <a:rPr lang="ru-RU" sz="2000" dirty="0"/>
              <a:t>, </a:t>
            </a:r>
            <a:r>
              <a:rPr lang="ru-RU" sz="2000" dirty="0" err="1"/>
              <a:t>Mac</a:t>
            </a:r>
            <a:r>
              <a:rPr lang="ru-RU" sz="2000" dirty="0"/>
              <a:t> OS, </a:t>
            </a:r>
            <a:r>
              <a:rPr lang="ru-RU" sz="2000" dirty="0" err="1"/>
              <a:t>Linux</a:t>
            </a:r>
            <a:r>
              <a:rPr lang="ru-RU" sz="2000" dirty="0"/>
              <a:t>)</a:t>
            </a:r>
            <a:endParaRPr lang="ru-RU" sz="2000" dirty="0" smtClean="0">
              <a:solidFill>
                <a:srgbClr val="FF0000"/>
              </a:solidFill>
            </a:endParaRPr>
          </a:p>
        </p:txBody>
      </p:sp>
      <p:pic>
        <p:nvPicPr>
          <p:cNvPr id="9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1" y="1038448"/>
            <a:ext cx="8915400" cy="1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09877"/>
            <a:ext cx="232792" cy="232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2" name="Picture 2" descr="http://www.bitrix24.ru/images/content/webdav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484" y="2363628"/>
            <a:ext cx="7838019" cy="4038805"/>
          </a:xfrm>
          <a:prstGeom prst="rect">
            <a:avLst/>
          </a:prstGeom>
          <a:noFill/>
          <a:ln w="3175"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944" y="154736"/>
            <a:ext cx="2191056" cy="876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99388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425720" y="-40548"/>
            <a:ext cx="5654982" cy="10585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b="1" dirty="0"/>
              <a:t>Редактирование документов в MS </a:t>
            </a:r>
            <a:r>
              <a:rPr lang="ru-RU" sz="2800" b="1" dirty="0" err="1"/>
              <a:t>Office</a:t>
            </a:r>
            <a:endParaRPr lang="ru-RU" sz="2800" dirty="0"/>
          </a:p>
        </p:txBody>
      </p:sp>
      <p:pic>
        <p:nvPicPr>
          <p:cNvPr id="9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1" y="1038448"/>
            <a:ext cx="8915400" cy="1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09877"/>
            <a:ext cx="232792" cy="232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http://www.bitrix24.ru/images/content/ms_edi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600" y="1354121"/>
            <a:ext cx="5148064" cy="3638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645627" y="1224439"/>
            <a:ext cx="3148973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6213" indent="-176213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ru-RU" sz="2000" dirty="0"/>
              <a:t>р</a:t>
            </a:r>
            <a:r>
              <a:rPr lang="ru-RU" sz="2000" dirty="0" smtClean="0"/>
              <a:t>едактирование документов </a:t>
            </a:r>
            <a:r>
              <a:rPr lang="ru-RU" sz="2000" dirty="0"/>
              <a:t>в MS Word и </a:t>
            </a:r>
            <a:r>
              <a:rPr lang="ru-RU" sz="2000" dirty="0" err="1"/>
              <a:t>Excel</a:t>
            </a:r>
            <a:r>
              <a:rPr lang="ru-RU" sz="2000" dirty="0"/>
              <a:t> прямо в «Битрикс24» через </a:t>
            </a:r>
            <a:r>
              <a:rPr lang="ru-RU" sz="2000" dirty="0" err="1"/>
              <a:t>Internet</a:t>
            </a:r>
            <a:r>
              <a:rPr lang="ru-RU" sz="2000" dirty="0"/>
              <a:t> </a:t>
            </a:r>
            <a:r>
              <a:rPr lang="ru-RU" sz="2000" dirty="0" err="1"/>
              <a:t>Explorer</a:t>
            </a:r>
            <a:r>
              <a:rPr lang="ru-RU" sz="2000" dirty="0"/>
              <a:t> и через </a:t>
            </a:r>
            <a:r>
              <a:rPr lang="ru-RU" sz="2000" dirty="0" err="1"/>
              <a:t>Mozilla</a:t>
            </a:r>
            <a:r>
              <a:rPr lang="ru-RU" sz="2000" dirty="0"/>
              <a:t> </a:t>
            </a:r>
            <a:r>
              <a:rPr lang="ru-RU" sz="2000" dirty="0" err="1" smtClean="0"/>
              <a:t>Firefox</a:t>
            </a:r>
            <a:endParaRPr lang="ru-RU" sz="2000" dirty="0" smtClean="0"/>
          </a:p>
          <a:p>
            <a:pPr marL="176213" indent="-176213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ru-RU" sz="2000" dirty="0"/>
              <a:t>б</a:t>
            </a:r>
            <a:r>
              <a:rPr lang="ru-RU" sz="2000" dirty="0" smtClean="0"/>
              <a:t>локировка документа </a:t>
            </a:r>
            <a:r>
              <a:rPr lang="ru-RU" sz="2000" dirty="0"/>
              <a:t>от изменения другими </a:t>
            </a:r>
            <a:r>
              <a:rPr lang="ru-RU" sz="2000" dirty="0" smtClean="0"/>
              <a:t>пользователями</a:t>
            </a:r>
            <a:endParaRPr lang="ru-RU" sz="2000" dirty="0"/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endParaRPr lang="ru-RU" sz="2000" dirty="0" smtClean="0"/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endParaRPr lang="ru-RU" sz="2000" dirty="0"/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ru-RU" sz="2000" dirty="0">
              <a:solidFill>
                <a:srgbClr val="FF0000"/>
              </a:solidFill>
            </a:endParaRPr>
          </a:p>
          <a:p>
            <a:pPr>
              <a:spcBef>
                <a:spcPts val="600"/>
              </a:spcBef>
              <a:spcAft>
                <a:spcPts val="600"/>
              </a:spcAft>
              <a:tabLst>
                <a:tab pos="176213" algn="l"/>
              </a:tabLst>
            </a:pPr>
            <a:endParaRPr lang="ru-RU" sz="2000" dirty="0" smtClean="0"/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endParaRPr lang="ru-RU" sz="2000" dirty="0" smtClean="0">
              <a:solidFill>
                <a:srgbClr val="FF0000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944" y="154736"/>
            <a:ext cx="2191056" cy="876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94038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Аня\Downloads\7873761_m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10988"/>
          <a:stretch/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 bwMode="auto">
          <a:xfrm>
            <a:off x="3957" y="2480950"/>
            <a:ext cx="9140044" cy="2057400"/>
          </a:xfrm>
          <a:prstGeom prst="rect">
            <a:avLst/>
          </a:prstGeom>
          <a:solidFill>
            <a:srgbClr val="FFFFFF">
              <a:alpha val="89804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 bwMode="auto">
          <a:xfrm>
            <a:off x="0" y="2743200"/>
            <a:ext cx="8686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ru-RU" dirty="0" smtClean="0">
                <a:latin typeface="Calibri" pitchFamily="34" charset="0"/>
                <a:cs typeface="Calibri" pitchFamily="34" charset="0"/>
              </a:rPr>
              <a:t>Управление задачами и проектами</a:t>
            </a:r>
          </a:p>
        </p:txBody>
      </p:sp>
      <p:pic>
        <p:nvPicPr>
          <p:cNvPr id="13" name="Picture 4" descr="C:\Users\Natalia\Desktop\Для презентаций\stickers-bullet\arrow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1075" y="2541253"/>
            <a:ext cx="26670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944" y="154736"/>
            <a:ext cx="2191056" cy="876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910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425720" y="165925"/>
            <a:ext cx="6758528" cy="628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000" b="1" dirty="0" smtClean="0"/>
              <a:t>Управление задачами</a:t>
            </a:r>
            <a:endParaRPr lang="en-US" sz="3000" b="1" dirty="0" smtClean="0">
              <a:latin typeface="Verdana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3581" y="1234135"/>
            <a:ext cx="345436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6213" indent="-176213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ru-RU" dirty="0"/>
              <a:t>с</a:t>
            </a:r>
            <a:r>
              <a:rPr lang="ru-RU" dirty="0" smtClean="0"/>
              <a:t>отрудник </a:t>
            </a:r>
            <a:r>
              <a:rPr lang="ru-RU" dirty="0"/>
              <a:t>может самостоятельно ставить себе задачи, принимать их от руководителя, делегировать своим </a:t>
            </a:r>
            <a:r>
              <a:rPr lang="ru-RU" dirty="0" smtClean="0"/>
              <a:t>подчиненным</a:t>
            </a:r>
          </a:p>
        </p:txBody>
      </p:sp>
      <p:pic>
        <p:nvPicPr>
          <p:cNvPr id="9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1" y="1038448"/>
            <a:ext cx="8915400" cy="1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09877"/>
            <a:ext cx="232792" cy="232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10805" y="2798721"/>
            <a:ext cx="33131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6213" indent="-176213">
              <a:buFont typeface="Arial" pitchFamily="34" charset="0"/>
              <a:buChar char="•"/>
            </a:pPr>
            <a:r>
              <a:rPr lang="ru-RU" dirty="0"/>
              <a:t>и</a:t>
            </a:r>
            <a:r>
              <a:rPr lang="ru-RU" dirty="0" smtClean="0"/>
              <a:t>нтеграция задач </a:t>
            </a:r>
            <a:r>
              <a:rPr lang="ru-RU" dirty="0"/>
              <a:t>с </a:t>
            </a:r>
            <a:r>
              <a:rPr lang="ru-RU" dirty="0" smtClean="0"/>
              <a:t>календарями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09197" y="3557234"/>
            <a:ext cx="319578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6213" indent="-176213">
              <a:buFont typeface="Arial" pitchFamily="34" charset="0"/>
              <a:buChar char="•"/>
            </a:pPr>
            <a:r>
              <a:rPr lang="ru-RU" dirty="0"/>
              <a:t>р</a:t>
            </a:r>
            <a:r>
              <a:rPr lang="ru-RU" dirty="0" smtClean="0"/>
              <a:t>абота с задачами  в </a:t>
            </a:r>
            <a:r>
              <a:rPr lang="ru-RU" dirty="0" err="1"/>
              <a:t>Экстранете</a:t>
            </a:r>
            <a:r>
              <a:rPr lang="ru-RU" dirty="0"/>
              <a:t> вместе с </a:t>
            </a:r>
            <a:r>
              <a:rPr lang="ru-RU" dirty="0" smtClean="0"/>
              <a:t>партнерами </a:t>
            </a:r>
            <a:r>
              <a:rPr lang="ru-RU" dirty="0"/>
              <a:t>и </a:t>
            </a:r>
            <a:r>
              <a:rPr lang="ru-RU" dirty="0" smtClean="0"/>
              <a:t>клиентами </a:t>
            </a:r>
            <a:endParaRPr lang="ru-RU" dirty="0"/>
          </a:p>
        </p:txBody>
      </p:sp>
      <p:pic>
        <p:nvPicPr>
          <p:cNvPr id="22530" name="Picture 2" descr="http://www.bitrix24.ru/images/content/tasks_lis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9235" y="1362352"/>
            <a:ext cx="4820366" cy="2931730"/>
          </a:xfrm>
          <a:prstGeom prst="rect">
            <a:avLst/>
          </a:prstGeom>
          <a:noFill/>
          <a:ln w="3175"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944" y="154736"/>
            <a:ext cx="2191056" cy="876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53629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425720" y="165925"/>
            <a:ext cx="6758528" cy="628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000" b="1" dirty="0" smtClean="0"/>
              <a:t>Диаграмма </a:t>
            </a:r>
            <a:r>
              <a:rPr lang="ru-RU" sz="3000" b="1" dirty="0" err="1" smtClean="0"/>
              <a:t>Ганта</a:t>
            </a:r>
            <a:endParaRPr lang="en-US" sz="3000" b="1" dirty="0" smtClean="0">
              <a:latin typeface="Verdana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6868" y="1239528"/>
            <a:ext cx="77048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962">
              <a:spcBef>
                <a:spcPts val="600"/>
              </a:spcBef>
              <a:spcAft>
                <a:spcPts val="600"/>
              </a:spcAft>
            </a:pPr>
            <a:r>
              <a:rPr lang="ru-RU" sz="2000" dirty="0"/>
              <a:t>Задачи над проектом можно представить в виде диаграммы </a:t>
            </a:r>
            <a:r>
              <a:rPr lang="ru-RU" sz="2000" dirty="0" err="1"/>
              <a:t>Ганта</a:t>
            </a:r>
            <a:r>
              <a:rPr lang="ru-RU" sz="2000" dirty="0"/>
              <a:t> - классической ленточной диаграммы, которая наглядно отображает </a:t>
            </a:r>
            <a:r>
              <a:rPr lang="ru-RU" sz="2000" dirty="0" smtClean="0"/>
              <a:t>временные рамки задач.</a:t>
            </a:r>
          </a:p>
        </p:txBody>
      </p:sp>
      <p:pic>
        <p:nvPicPr>
          <p:cNvPr id="9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1" y="1038448"/>
            <a:ext cx="8915400" cy="1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4" name="Picture 2" descr="http://www.bitrix24.ru/images/content/gant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6739" y="2383650"/>
            <a:ext cx="5783888" cy="3947664"/>
          </a:xfrm>
          <a:prstGeom prst="rect">
            <a:avLst/>
          </a:prstGeom>
          <a:noFill/>
          <a:ln w="3175"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09877"/>
            <a:ext cx="232792" cy="232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944" y="154736"/>
            <a:ext cx="2191056" cy="876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53629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425720" y="165925"/>
            <a:ext cx="6758528" cy="628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000" b="1" dirty="0"/>
              <a:t>Отчеты по задачам</a:t>
            </a:r>
            <a:endParaRPr lang="ru-RU" sz="3000" dirty="0"/>
          </a:p>
        </p:txBody>
      </p:sp>
      <p:sp>
        <p:nvSpPr>
          <p:cNvPr id="5" name="TextBox 4"/>
          <p:cNvSpPr txBox="1"/>
          <p:nvPr/>
        </p:nvSpPr>
        <p:spPr>
          <a:xfrm>
            <a:off x="576868" y="1239528"/>
            <a:ext cx="77048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962">
              <a:spcBef>
                <a:spcPts val="600"/>
              </a:spcBef>
              <a:spcAft>
                <a:spcPts val="600"/>
              </a:spcAft>
            </a:pPr>
            <a:r>
              <a:rPr lang="ru-RU" sz="2000" dirty="0" smtClean="0"/>
              <a:t>Вы </a:t>
            </a:r>
            <a:r>
              <a:rPr lang="ru-RU" sz="2000" dirty="0"/>
              <a:t>можете быстро оценить работу с задачами, узнать, сколько времени каждый сотрудник потратил на отдельную задачу или на проект, сколько задач в работе, сколько </a:t>
            </a:r>
            <a:r>
              <a:rPr lang="ru-RU" sz="2000" dirty="0" smtClean="0"/>
              <a:t>завершено и </a:t>
            </a:r>
            <a:r>
              <a:rPr lang="ru-RU" sz="2000" dirty="0"/>
              <a:t>т.д.</a:t>
            </a:r>
            <a:endParaRPr lang="ru-RU" sz="2000" dirty="0" smtClean="0"/>
          </a:p>
        </p:txBody>
      </p:sp>
      <p:pic>
        <p:nvPicPr>
          <p:cNvPr id="9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1" y="1038448"/>
            <a:ext cx="8915400" cy="1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09877"/>
            <a:ext cx="232792" cy="232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8" name="Picture 2" descr="http://www.bitrix24.ru/images/content/report_tasks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4222" y="2407457"/>
            <a:ext cx="6024046" cy="3838418"/>
          </a:xfrm>
          <a:prstGeom prst="rect">
            <a:avLst/>
          </a:prstGeom>
          <a:noFill/>
          <a:ln w="3175"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944" y="154736"/>
            <a:ext cx="2191056" cy="876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63878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Natalia\Downloads\9594717_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3881" y="7916"/>
            <a:ext cx="5937354" cy="6850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 bwMode="auto">
          <a:xfrm>
            <a:off x="3957" y="2480950"/>
            <a:ext cx="9140044" cy="2057400"/>
          </a:xfrm>
          <a:prstGeom prst="rect">
            <a:avLst/>
          </a:prstGeom>
          <a:solidFill>
            <a:srgbClr val="FFFFFF">
              <a:alpha val="89804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1" name="Picture 4" descr="C:\Users\Natalia\Desktop\Для презентаций\stickers-bullet\arrow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1075" y="2541253"/>
            <a:ext cx="26670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Заголовок 1"/>
          <p:cNvSpPr txBox="1">
            <a:spLocks/>
          </p:cNvSpPr>
          <p:nvPr/>
        </p:nvSpPr>
        <p:spPr bwMode="auto">
          <a:xfrm>
            <a:off x="0" y="2743200"/>
            <a:ext cx="8686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ru-RU" dirty="0" smtClean="0">
                <a:latin typeface="Calibri" pitchFamily="34" charset="0"/>
                <a:cs typeface="Calibri" pitchFamily="34" charset="0"/>
              </a:rPr>
              <a:t>Социальны</a:t>
            </a:r>
            <a:r>
              <a:rPr lang="ru-RU" dirty="0">
                <a:latin typeface="Calibri" pitchFamily="34" charset="0"/>
                <a:cs typeface="Calibri" pitchFamily="34" charset="0"/>
              </a:rPr>
              <a:t>й</a:t>
            </a:r>
            <a:r>
              <a:rPr lang="ru-RU" dirty="0" smtClean="0">
                <a:latin typeface="Calibri" pitchFamily="34" charset="0"/>
                <a:cs typeface="Calibri" pitchFamily="34" charset="0"/>
              </a:rPr>
              <a:t> интранет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944" y="154736"/>
            <a:ext cx="2191056" cy="876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16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425720" y="165925"/>
            <a:ext cx="6758528" cy="628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000" b="1" dirty="0"/>
              <a:t>Конструктор отчетов</a:t>
            </a:r>
            <a:endParaRPr lang="ru-RU" sz="3000" dirty="0"/>
          </a:p>
        </p:txBody>
      </p:sp>
      <p:sp>
        <p:nvSpPr>
          <p:cNvPr id="5" name="TextBox 4"/>
          <p:cNvSpPr txBox="1"/>
          <p:nvPr/>
        </p:nvSpPr>
        <p:spPr>
          <a:xfrm>
            <a:off x="576867" y="1239528"/>
            <a:ext cx="84528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962">
              <a:spcBef>
                <a:spcPts val="600"/>
              </a:spcBef>
              <a:spcAft>
                <a:spcPts val="600"/>
              </a:spcAft>
            </a:pPr>
            <a:r>
              <a:rPr lang="ru-RU" sz="2000" dirty="0"/>
              <a:t>С помощью конструктора отчетов сотрудники вашей компании собирают, отфильтровывают, сортируют данные и представляют их руководителям в необходимом виде.</a:t>
            </a:r>
            <a:endParaRPr lang="ru-RU" sz="2000" dirty="0" smtClean="0"/>
          </a:p>
        </p:txBody>
      </p:sp>
      <p:pic>
        <p:nvPicPr>
          <p:cNvPr id="9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1" y="1038448"/>
            <a:ext cx="8915400" cy="1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09877"/>
            <a:ext cx="232792" cy="232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6" name="Picture 2" descr="http://www.bitrix24.ru/images/content/task_report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245" y="2422634"/>
            <a:ext cx="6258000" cy="3982829"/>
          </a:xfrm>
          <a:prstGeom prst="rect">
            <a:avLst/>
          </a:prstGeom>
          <a:noFill/>
          <a:ln w="3175"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944" y="154736"/>
            <a:ext cx="2191056" cy="876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59804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425720" y="165925"/>
            <a:ext cx="6758528" cy="628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000" b="1" dirty="0"/>
              <a:t>Управление проектами</a:t>
            </a:r>
            <a:endParaRPr lang="ru-RU" sz="3000" dirty="0"/>
          </a:p>
        </p:txBody>
      </p:sp>
      <p:sp>
        <p:nvSpPr>
          <p:cNvPr id="5" name="TextBox 4"/>
          <p:cNvSpPr txBox="1"/>
          <p:nvPr/>
        </p:nvSpPr>
        <p:spPr>
          <a:xfrm>
            <a:off x="576867" y="1239528"/>
            <a:ext cx="845283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962">
              <a:spcBef>
                <a:spcPts val="600"/>
              </a:spcBef>
              <a:spcAft>
                <a:spcPts val="600"/>
              </a:spcAft>
            </a:pPr>
            <a:r>
              <a:rPr lang="ru-RU" sz="2000" dirty="0"/>
              <a:t>Объедините сотрудников в рабочие группы с помощью привычных всем механизмов из социальных сетей, организуйте совместную работу над проектами, оптимизируйте общение с помощью внутренней системы </a:t>
            </a:r>
            <a:r>
              <a:rPr lang="ru-RU" sz="2000" dirty="0" smtClean="0"/>
              <a:t>связи!</a:t>
            </a:r>
          </a:p>
        </p:txBody>
      </p:sp>
      <p:pic>
        <p:nvPicPr>
          <p:cNvPr id="9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1" y="1038448"/>
            <a:ext cx="8915400" cy="1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09877"/>
            <a:ext cx="232792" cy="232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2" name="Picture 2" descr="http://www.bitrix24.ru/images/content/workgroup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564" y="2567229"/>
            <a:ext cx="5725673" cy="3786467"/>
          </a:xfrm>
          <a:prstGeom prst="rect">
            <a:avLst/>
          </a:prstGeom>
          <a:noFill/>
          <a:ln w="3175"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944" y="154736"/>
            <a:ext cx="2191056" cy="876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20793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425720" y="165925"/>
            <a:ext cx="6758528" cy="628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000" b="1" dirty="0" err="1" smtClean="0"/>
              <a:t>Экстранет</a:t>
            </a:r>
            <a:endParaRPr lang="ru-RU" sz="3000" dirty="0"/>
          </a:p>
        </p:txBody>
      </p:sp>
      <p:sp>
        <p:nvSpPr>
          <p:cNvPr id="5" name="TextBox 4"/>
          <p:cNvSpPr txBox="1"/>
          <p:nvPr/>
        </p:nvSpPr>
        <p:spPr>
          <a:xfrm>
            <a:off x="576867" y="1239529"/>
            <a:ext cx="84528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962">
              <a:spcBef>
                <a:spcPts val="600"/>
              </a:spcBef>
              <a:spcAft>
                <a:spcPts val="600"/>
              </a:spcAft>
            </a:pPr>
            <a:r>
              <a:rPr lang="ru-RU" sz="2000" dirty="0" smtClean="0"/>
              <a:t>Вам </a:t>
            </a:r>
            <a:r>
              <a:rPr lang="ru-RU" sz="2000" dirty="0"/>
              <a:t>не придется переучивать сотрудников для управления новым проектом и работы с внешними </a:t>
            </a:r>
            <a:r>
              <a:rPr lang="ru-RU" sz="2000" dirty="0" smtClean="0"/>
              <a:t>пользователями - коллективная </a:t>
            </a:r>
            <a:r>
              <a:rPr lang="ru-RU" sz="2000" dirty="0"/>
              <a:t>работа в </a:t>
            </a:r>
            <a:r>
              <a:rPr lang="ru-RU" sz="2000" dirty="0" err="1"/>
              <a:t>Экстранете</a:t>
            </a:r>
            <a:r>
              <a:rPr lang="ru-RU" sz="2000" dirty="0"/>
              <a:t> </a:t>
            </a:r>
            <a:r>
              <a:rPr lang="ru-RU" sz="2000" dirty="0" smtClean="0"/>
              <a:t>аналогична </a:t>
            </a:r>
            <a:r>
              <a:rPr lang="ru-RU" sz="2000" dirty="0"/>
              <a:t>работе в Рабочих </a:t>
            </a:r>
            <a:r>
              <a:rPr lang="ru-RU" sz="2000" dirty="0" smtClean="0"/>
              <a:t>группах.</a:t>
            </a:r>
          </a:p>
        </p:txBody>
      </p:sp>
      <p:pic>
        <p:nvPicPr>
          <p:cNvPr id="9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1" y="1038448"/>
            <a:ext cx="8915400" cy="1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09877"/>
            <a:ext cx="232792" cy="232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0" name="Picture 2" descr="http://www.bitrix24.ru/images/content/extranet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3817" y="2411345"/>
            <a:ext cx="5476368" cy="3994118"/>
          </a:xfrm>
          <a:prstGeom prst="rect">
            <a:avLst/>
          </a:prstGeom>
          <a:noFill/>
          <a:ln w="3175"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944" y="154736"/>
            <a:ext cx="2191056" cy="876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0207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231302" y="11273"/>
            <a:ext cx="5996882" cy="997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err="1" smtClean="0"/>
              <a:t>Видеопереговорные</a:t>
            </a:r>
            <a:endParaRPr lang="en-US" sz="2800" b="1" dirty="0" smtClean="0">
              <a:latin typeface="Verdana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7" y="1358911"/>
            <a:ext cx="4770111" cy="3942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652120" y="1340768"/>
            <a:ext cx="349188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2000" dirty="0" err="1">
                <a:latin typeface="Calibri"/>
                <a:cs typeface="Calibri"/>
              </a:rPr>
              <a:t>Видеозвонки</a:t>
            </a:r>
            <a:r>
              <a:rPr lang="ru-RU" sz="2000" dirty="0">
                <a:latin typeface="Calibri"/>
                <a:cs typeface="Calibri"/>
              </a:rPr>
              <a:t> напрямую сотрудникам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2000" dirty="0" err="1">
                <a:latin typeface="Calibri"/>
                <a:cs typeface="Calibri"/>
              </a:rPr>
              <a:t>Видеопереговорные</a:t>
            </a:r>
            <a:r>
              <a:rPr lang="ru-RU" sz="2000" dirty="0">
                <a:latin typeface="Calibri"/>
                <a:cs typeface="Calibri"/>
              </a:rPr>
              <a:t> с резервированием</a:t>
            </a:r>
          </a:p>
        </p:txBody>
      </p:sp>
      <p:pic>
        <p:nvPicPr>
          <p:cNvPr id="12" name="Picture 2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75" y="134076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944" y="154736"/>
            <a:ext cx="2191056" cy="876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514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231302" y="11273"/>
            <a:ext cx="5996882" cy="997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/>
              <a:t>База знаний</a:t>
            </a:r>
            <a:endParaRPr lang="en-US" sz="2800" b="1" dirty="0" smtClean="0">
              <a:latin typeface="Verdana" pitchFamily="34" charset="0"/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5576" y="1340768"/>
            <a:ext cx="3776936" cy="3744416"/>
          </a:xfrm>
          <a:prstGeom prst="rect">
            <a:avLst/>
          </a:prstGeom>
          <a:ln>
            <a:solidFill>
              <a:srgbClr val="D9D9D9"/>
            </a:solidFill>
          </a:ln>
        </p:spPr>
      </p:pic>
      <p:sp>
        <p:nvSpPr>
          <p:cNvPr id="3" name="Прямоугольник 2"/>
          <p:cNvSpPr/>
          <p:nvPr/>
        </p:nvSpPr>
        <p:spPr>
          <a:xfrm>
            <a:off x="4860032" y="1340768"/>
            <a:ext cx="4283968" cy="276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dirty="0"/>
              <a:t>страницу </a:t>
            </a:r>
            <a:r>
              <a:rPr lang="ru-RU" dirty="0" err="1"/>
              <a:t>Wiki</a:t>
            </a:r>
            <a:r>
              <a:rPr lang="ru-RU" dirty="0"/>
              <a:t> можно не только править, но и писать к ней свои комментарии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dirty="0"/>
              <a:t>учет изменений по каждому тексту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dirty="0"/>
              <a:t>сравнение редакции (версии) текстов и возврат к более ранним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dirty="0"/>
              <a:t>визуальный редактор страниц для </a:t>
            </a:r>
            <a:r>
              <a:rPr lang="ru-RU" dirty="0" err="1"/>
              <a:t>Wiki</a:t>
            </a:r>
            <a:r>
              <a:rPr lang="ru-RU" dirty="0"/>
              <a:t> </a:t>
            </a:r>
          </a:p>
        </p:txBody>
      </p:sp>
      <p:pic>
        <p:nvPicPr>
          <p:cNvPr id="12" name="Picture 2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75" y="134076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944" y="154736"/>
            <a:ext cx="2191056" cy="876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341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" y="0"/>
            <a:ext cx="914075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44" y="4941168"/>
            <a:ext cx="9143556" cy="1916832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951" y="537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537396" y="5100920"/>
            <a:ext cx="8499100" cy="12241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dirty="0" smtClean="0"/>
              <a:t>Сервис «Есть </a:t>
            </a:r>
            <a:r>
              <a:rPr lang="ru-RU" sz="3200" dirty="0"/>
              <a:t>идея</a:t>
            </a:r>
            <a:r>
              <a:rPr lang="ru-RU" sz="3200" dirty="0" smtClean="0"/>
              <a:t>?» - возможность </a:t>
            </a:r>
            <a:r>
              <a:rPr lang="ru-RU" sz="3200" dirty="0"/>
              <a:t>для каждого сотрудника предложить свою </a:t>
            </a:r>
            <a:r>
              <a:rPr lang="ru-RU" sz="3200" dirty="0" smtClean="0"/>
              <a:t>идею</a:t>
            </a:r>
            <a:endParaRPr lang="ru-RU" sz="32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3" y="154737"/>
            <a:ext cx="2191056" cy="876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440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 bwMode="auto">
          <a:xfrm>
            <a:off x="3957" y="2480950"/>
            <a:ext cx="9140044" cy="2057400"/>
          </a:xfrm>
          <a:prstGeom prst="rect">
            <a:avLst/>
          </a:prstGeom>
          <a:solidFill>
            <a:srgbClr val="FFFFFF">
              <a:alpha val="89804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1" name="Picture 4" descr="C:\Users\Natalia\Desktop\Для презентаций\stickers-bullet\arrow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1075" y="2541253"/>
            <a:ext cx="26670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Заголовок 1"/>
          <p:cNvSpPr txBox="1">
            <a:spLocks/>
          </p:cNvSpPr>
          <p:nvPr/>
        </p:nvSpPr>
        <p:spPr bwMode="auto">
          <a:xfrm>
            <a:off x="0" y="2743200"/>
            <a:ext cx="8686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ru-RU" dirty="0" smtClean="0">
                <a:latin typeface="Calibri" pitchFamily="34" charset="0"/>
                <a:cs typeface="Calibri" pitchFamily="34" charset="0"/>
              </a:rPr>
              <a:t>Автоматизация бизнеса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944" y="154736"/>
            <a:ext cx="2191056" cy="876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982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5576" y="1340768"/>
            <a:ext cx="7416824" cy="4537418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/>
        </p:spPr>
      </p:pic>
      <p:pic>
        <p:nvPicPr>
          <p:cNvPr id="5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231302" y="11273"/>
            <a:ext cx="5996882" cy="997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/>
              <a:t>Бизнес-процессы</a:t>
            </a:r>
            <a:endParaRPr lang="en-US" sz="2800" b="1" dirty="0" smtClean="0">
              <a:latin typeface="Verdana" pitchFamily="34" charset="0"/>
            </a:endParaRPr>
          </a:p>
        </p:txBody>
      </p:sp>
      <p:pic>
        <p:nvPicPr>
          <p:cNvPr id="10" name="Picture 2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75" y="134076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944" y="154736"/>
            <a:ext cx="2191056" cy="876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390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231302" y="49373"/>
            <a:ext cx="5996882" cy="9973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100" b="1" dirty="0"/>
              <a:t>Визуальное </a:t>
            </a:r>
            <a:r>
              <a:rPr lang="ru-RU" sz="3100" b="1" dirty="0" smtClean="0"/>
              <a:t>проектирование</a:t>
            </a:r>
            <a:r>
              <a:rPr lang="en-US" sz="3100" b="1" dirty="0" smtClean="0"/>
              <a:t/>
            </a:r>
            <a:br>
              <a:rPr lang="en-US" sz="3100" b="1" dirty="0" smtClean="0"/>
            </a:br>
            <a:r>
              <a:rPr lang="ru-RU" sz="3100" b="1" dirty="0" smtClean="0"/>
              <a:t>бизнес-процесса</a:t>
            </a:r>
            <a:endParaRPr lang="en-US" sz="3100" b="1" dirty="0" smtClean="0">
              <a:latin typeface="Verdana" pitchFamily="34" charset="0"/>
            </a:endParaRPr>
          </a:p>
        </p:txBody>
      </p:sp>
      <p:pic>
        <p:nvPicPr>
          <p:cNvPr id="10" name="Изображение 9"/>
          <p:cNvPicPr>
            <a:picLocks noChangeAspect="1"/>
          </p:cNvPicPr>
          <p:nvPr/>
        </p:nvPicPr>
        <p:blipFill rotWithShape="1">
          <a:blip r:embed="rId5"/>
          <a:srcRect r="28523" b="11616"/>
          <a:stretch/>
        </p:blipFill>
        <p:spPr>
          <a:xfrm>
            <a:off x="827584" y="1340768"/>
            <a:ext cx="5328592" cy="4974762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11" name="Picture 2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75" y="134076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944" y="154736"/>
            <a:ext cx="2191056" cy="876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477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340768"/>
            <a:ext cx="5112568" cy="5061101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 w="317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/>
        </p:spPr>
      </p:pic>
      <p:pic>
        <p:nvPicPr>
          <p:cNvPr id="13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231302" y="49373"/>
            <a:ext cx="5996882" cy="9973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100" b="1" dirty="0"/>
              <a:t>Оплата </a:t>
            </a:r>
            <a:r>
              <a:rPr lang="ru-RU" sz="3100" b="1" dirty="0" smtClean="0"/>
              <a:t>счета</a:t>
            </a:r>
          </a:p>
          <a:p>
            <a:pPr algn="l"/>
            <a:r>
              <a:rPr lang="ru-RU" sz="2000" dirty="0" smtClean="0"/>
              <a:t>(пример бизнес-процесса)</a:t>
            </a:r>
            <a:endParaRPr lang="en-US" sz="2000" dirty="0">
              <a:latin typeface="Verdana" pitchFamily="34" charset="0"/>
            </a:endParaRPr>
          </a:p>
        </p:txBody>
      </p:sp>
      <p:pic>
        <p:nvPicPr>
          <p:cNvPr id="8" name="Picture 2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75" y="134076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944" y="154736"/>
            <a:ext cx="2191056" cy="876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768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395536" y="165954"/>
            <a:ext cx="6758528" cy="628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000" b="1" dirty="0"/>
              <a:t>«Живая лента»</a:t>
            </a:r>
            <a:r>
              <a:rPr lang="ru-RU" sz="3000" dirty="0"/>
              <a:t> </a:t>
            </a:r>
          </a:p>
        </p:txBody>
      </p:sp>
      <p:pic>
        <p:nvPicPr>
          <p:cNvPr id="5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1" y="1038448"/>
            <a:ext cx="8915400" cy="1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48831" y="1220624"/>
            <a:ext cx="836612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Единая лента </a:t>
            </a:r>
            <a:r>
              <a:rPr lang="ru-RU" sz="2000" dirty="0" smtClean="0"/>
              <a:t>событий, в </a:t>
            </a:r>
            <a:r>
              <a:rPr lang="ru-RU" sz="2000" dirty="0"/>
              <a:t>которой отображаются все изменения в рабочих группах, документах, статусах задач и других элементах.</a:t>
            </a:r>
          </a:p>
        </p:txBody>
      </p:sp>
      <p:pic>
        <p:nvPicPr>
          <p:cNvPr id="12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09877"/>
            <a:ext cx="232792" cy="232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09627" y="2044368"/>
            <a:ext cx="3245307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Инструмент позволяет</a:t>
            </a:r>
            <a:r>
              <a:rPr lang="en-US" b="1" dirty="0" smtClean="0"/>
              <a:t>:</a:t>
            </a:r>
            <a:endParaRPr lang="ru-RU" b="1" dirty="0" smtClean="0"/>
          </a:p>
          <a:p>
            <a:endParaRPr lang="en-US" dirty="0" smtClean="0"/>
          </a:p>
          <a:p>
            <a:pPr marL="176213" indent="-176213">
              <a:buFont typeface="Arial" pitchFamily="34" charset="0"/>
              <a:buChar char="•"/>
            </a:pPr>
            <a:r>
              <a:rPr lang="ru-RU" dirty="0" smtClean="0"/>
              <a:t>оперативно </a:t>
            </a:r>
            <a:r>
              <a:rPr lang="ru-RU" dirty="0"/>
              <a:t>информировать сотрудников о происходящем в </a:t>
            </a:r>
            <a:r>
              <a:rPr lang="ru-RU" dirty="0" smtClean="0"/>
              <a:t>компании</a:t>
            </a:r>
            <a:r>
              <a:rPr lang="en-US" dirty="0" smtClean="0"/>
              <a:t>;</a:t>
            </a:r>
          </a:p>
          <a:p>
            <a:endParaRPr lang="en-US" dirty="0" smtClean="0"/>
          </a:p>
          <a:p>
            <a:pPr marL="176213" indent="-176213">
              <a:buFont typeface="Arial" pitchFamily="34" charset="0"/>
              <a:buChar char="•"/>
            </a:pPr>
            <a:r>
              <a:rPr lang="ru-RU" dirty="0" smtClean="0"/>
              <a:t>быстро </a:t>
            </a:r>
            <a:r>
              <a:rPr lang="ru-RU" dirty="0"/>
              <a:t>реагировать на поставленные </a:t>
            </a:r>
            <a:r>
              <a:rPr lang="ru-RU" dirty="0" smtClean="0"/>
              <a:t>задачи</a:t>
            </a:r>
            <a:r>
              <a:rPr lang="en-US" dirty="0" smtClean="0"/>
              <a:t>;</a:t>
            </a:r>
          </a:p>
          <a:p>
            <a:endParaRPr lang="ru-RU" dirty="0" smtClean="0"/>
          </a:p>
          <a:p>
            <a:pPr marL="176213" indent="-176213">
              <a:buFont typeface="Arial" pitchFamily="34" charset="0"/>
              <a:buChar char="•"/>
            </a:pPr>
            <a:r>
              <a:rPr lang="ru-RU" dirty="0" smtClean="0"/>
              <a:t>подключаться </a:t>
            </a:r>
            <a:r>
              <a:rPr lang="ru-RU" dirty="0"/>
              <a:t>к </a:t>
            </a:r>
            <a:r>
              <a:rPr lang="ru-RU" dirty="0" smtClean="0"/>
              <a:t>обсуждениям</a:t>
            </a:r>
            <a:r>
              <a:rPr lang="en-US" dirty="0" smtClean="0"/>
              <a:t>;</a:t>
            </a:r>
          </a:p>
          <a:p>
            <a:endParaRPr lang="ru-RU" dirty="0" smtClean="0"/>
          </a:p>
          <a:p>
            <a:pPr marL="176213" indent="-176213">
              <a:buFont typeface="Arial" pitchFamily="34" charset="0"/>
              <a:buChar char="•"/>
            </a:pPr>
            <a:r>
              <a:rPr lang="ru-RU" dirty="0" smtClean="0"/>
              <a:t>работать </a:t>
            </a:r>
            <a:r>
              <a:rPr lang="ru-RU" dirty="0"/>
              <a:t>с новыми документами. </a:t>
            </a:r>
          </a:p>
        </p:txBody>
      </p:sp>
      <p:pic>
        <p:nvPicPr>
          <p:cNvPr id="4098" name="Picture 2" descr="http://www.bitrix24.ru/images/content/notifications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8170" y="2204864"/>
            <a:ext cx="5135563" cy="3413458"/>
          </a:xfrm>
          <a:prstGeom prst="rect">
            <a:avLst/>
          </a:prstGeom>
          <a:noFill/>
          <a:ln w="3175"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944" y="154736"/>
            <a:ext cx="2191056" cy="876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53629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0796" y="1323256"/>
            <a:ext cx="6568851" cy="491658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/>
        </p:spPr>
      </p:pic>
      <p:pic>
        <p:nvPicPr>
          <p:cNvPr id="10035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5576" y="1330455"/>
            <a:ext cx="6669000" cy="490218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/>
        </p:spPr>
      </p:pic>
      <p:pic>
        <p:nvPicPr>
          <p:cNvPr id="6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83820" y="11273"/>
            <a:ext cx="5996882" cy="997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/>
              <a:t>Система техподдержки</a:t>
            </a:r>
            <a:endParaRPr lang="en-US" sz="2800" b="1" dirty="0" smtClean="0">
              <a:latin typeface="Verdana" pitchFamily="34" charset="0"/>
            </a:endParaRPr>
          </a:p>
        </p:txBody>
      </p:sp>
      <p:pic>
        <p:nvPicPr>
          <p:cNvPr id="11" name="Picture 2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75" y="134076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944" y="154736"/>
            <a:ext cx="2191056" cy="876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266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0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5576" y="1357784"/>
            <a:ext cx="6747543" cy="3588018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/>
        </p:spPr>
      </p:pic>
      <p:pic>
        <p:nvPicPr>
          <p:cNvPr id="5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231302" y="11273"/>
            <a:ext cx="5996882" cy="997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/>
              <a:t>Технология </a:t>
            </a:r>
            <a:r>
              <a:rPr lang="en-US" sz="3200" b="1" dirty="0" err="1" smtClean="0"/>
              <a:t>Send&amp;Save</a:t>
            </a:r>
            <a:endParaRPr lang="en-US" sz="2800" b="1" dirty="0" smtClean="0">
              <a:latin typeface="Verdana" pitchFamily="34" charset="0"/>
            </a:endParaRPr>
          </a:p>
        </p:txBody>
      </p:sp>
      <p:pic>
        <p:nvPicPr>
          <p:cNvPr id="9" name="Picture 2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75" y="134076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944" y="154736"/>
            <a:ext cx="2191056" cy="876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411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8653528_l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8" y="620688"/>
            <a:ext cx="9036496" cy="5188547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 bwMode="auto">
          <a:xfrm>
            <a:off x="3957" y="2480950"/>
            <a:ext cx="9140044" cy="2057400"/>
          </a:xfrm>
          <a:prstGeom prst="rect">
            <a:avLst/>
          </a:prstGeom>
          <a:solidFill>
            <a:srgbClr val="FFFFFF">
              <a:alpha val="89804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1" name="Picture 4" descr="C:\Users\Natalia\Desktop\Для презентаций\stickers-bullet\arrow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1075" y="2541253"/>
            <a:ext cx="26670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Заголовок 1"/>
          <p:cNvSpPr txBox="1">
            <a:spLocks/>
          </p:cNvSpPr>
          <p:nvPr/>
        </p:nvSpPr>
        <p:spPr bwMode="auto">
          <a:xfrm>
            <a:off x="0" y="2743200"/>
            <a:ext cx="8686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US" dirty="0" smtClean="0">
                <a:latin typeface="Calibri" pitchFamily="34" charset="0"/>
                <a:cs typeface="Calibri" pitchFamily="34" charset="0"/>
              </a:rPr>
              <a:t>CRM (Customer Relationship   Management)</a:t>
            </a:r>
            <a:endParaRPr lang="ru-RU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944" y="154736"/>
            <a:ext cx="2191056" cy="876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960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Изображение 5" descr="crm-img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288554"/>
            <a:ext cx="7851671" cy="3868638"/>
          </a:xfrm>
          <a:prstGeom prst="rect">
            <a:avLst/>
          </a:prstGeom>
        </p:spPr>
      </p:pic>
      <p:pic>
        <p:nvPicPr>
          <p:cNvPr id="13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425720" y="221233"/>
            <a:ext cx="6162504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/>
              <a:t>Что такое </a:t>
            </a:r>
            <a:r>
              <a:rPr lang="en-US" sz="3200" b="1" dirty="0" smtClean="0"/>
              <a:t>CRM?</a:t>
            </a:r>
            <a:endParaRPr lang="en-US" sz="2800" b="1" dirty="0" smtClean="0">
              <a:latin typeface="Verdana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55576" y="5445224"/>
            <a:ext cx="799288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+mn-lt"/>
              </a:rPr>
              <a:t>CRM (</a:t>
            </a:r>
            <a:r>
              <a:rPr lang="ru-RU" dirty="0" err="1">
                <a:latin typeface="+mn-lt"/>
              </a:rPr>
              <a:t>Customer</a:t>
            </a:r>
            <a:r>
              <a:rPr lang="ru-RU" dirty="0">
                <a:latin typeface="+mn-lt"/>
              </a:rPr>
              <a:t> </a:t>
            </a:r>
            <a:r>
              <a:rPr lang="ru-RU" dirty="0" err="1">
                <a:latin typeface="+mn-lt"/>
              </a:rPr>
              <a:t>Relationship</a:t>
            </a:r>
            <a:r>
              <a:rPr lang="ru-RU" dirty="0">
                <a:latin typeface="+mn-lt"/>
              </a:rPr>
              <a:t> </a:t>
            </a:r>
            <a:r>
              <a:rPr lang="ru-RU" dirty="0" err="1">
                <a:latin typeface="+mn-lt"/>
              </a:rPr>
              <a:t>Manager</a:t>
            </a:r>
            <a:r>
              <a:rPr lang="ru-RU" dirty="0">
                <a:latin typeface="+mn-lt"/>
              </a:rPr>
              <a:t>) - система управления взаимоотношениями с клиентами, служит для учета потенциальных и текущих клиентов, а также сделок, произведенных с ними. </a:t>
            </a:r>
            <a:endParaRPr lang="ru-RU" dirty="0" smtClean="0">
              <a:latin typeface="+mn-lt"/>
            </a:endParaRPr>
          </a:p>
        </p:txBody>
      </p:sp>
      <p:pic>
        <p:nvPicPr>
          <p:cNvPr id="9" name="Picture 4" descr="C:\Users\Natalia\Desktop\Для презентаций\stickers-bullet\arrow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917" y="5519439"/>
            <a:ext cx="26670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944" y="154736"/>
            <a:ext cx="2191056" cy="876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66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76867" y="1431253"/>
            <a:ext cx="3059029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962">
              <a:spcBef>
                <a:spcPts val="600"/>
              </a:spcBef>
              <a:spcAft>
                <a:spcPts val="600"/>
              </a:spcAft>
            </a:pPr>
            <a:r>
              <a:rPr lang="ru-RU" sz="2000" dirty="0"/>
              <a:t>CRM - система управления взаимоотношениями с клиентами. </a:t>
            </a:r>
            <a:endParaRPr lang="ru-RU" sz="2000" dirty="0" smtClean="0"/>
          </a:p>
          <a:p>
            <a:pPr marL="80962">
              <a:spcBef>
                <a:spcPts val="600"/>
              </a:spcBef>
              <a:spcAft>
                <a:spcPts val="600"/>
              </a:spcAft>
            </a:pPr>
            <a:r>
              <a:rPr lang="ru-RU" sz="2000" dirty="0" smtClean="0"/>
              <a:t>CRM </a:t>
            </a:r>
            <a:r>
              <a:rPr lang="ru-RU" sz="2000" dirty="0"/>
              <a:t>служит для учета потенциальных и текущих клиентов, журналистов, партнеров и других «</a:t>
            </a:r>
            <a:r>
              <a:rPr lang="ru-RU" sz="2000" dirty="0" err="1"/>
              <a:t>лидов</a:t>
            </a:r>
            <a:r>
              <a:rPr lang="ru-RU" sz="2000" dirty="0"/>
              <a:t>». </a:t>
            </a:r>
            <a:br>
              <a:rPr lang="ru-RU" sz="2000" dirty="0"/>
            </a:br>
            <a:endParaRPr lang="ru-RU" sz="2000" dirty="0" smtClean="0"/>
          </a:p>
        </p:txBody>
      </p:sp>
      <p:pic>
        <p:nvPicPr>
          <p:cNvPr id="9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1" y="1038448"/>
            <a:ext cx="8915400" cy="1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501601"/>
            <a:ext cx="232792" cy="232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4" name="Picture 2" descr="http://www.bitrix24.ru/images/content/crm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4984" y="1505340"/>
            <a:ext cx="5198616" cy="3154855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425720" y="165925"/>
            <a:ext cx="6758528" cy="628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000" b="1" dirty="0"/>
              <a:t>CRM</a:t>
            </a:r>
            <a:endParaRPr lang="ru-RU" sz="3000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944" y="154736"/>
            <a:ext cx="2191056" cy="876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48068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62119" y="1431253"/>
            <a:ext cx="3491077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962">
              <a:spcBef>
                <a:spcPts val="600"/>
              </a:spcBef>
              <a:spcAft>
                <a:spcPts val="600"/>
              </a:spcAft>
            </a:pPr>
            <a:r>
              <a:rPr lang="ru-RU" sz="2000" dirty="0" smtClean="0"/>
              <a:t>На основе полученных из </a:t>
            </a:r>
            <a:r>
              <a:rPr lang="en-US" sz="2000" dirty="0" smtClean="0"/>
              <a:t>CRM </a:t>
            </a:r>
            <a:r>
              <a:rPr lang="ru-RU" sz="2000" dirty="0" smtClean="0"/>
              <a:t>данных вы можете</a:t>
            </a:r>
            <a:r>
              <a:rPr lang="en-US" sz="2000" dirty="0" smtClean="0"/>
              <a:t>: </a:t>
            </a:r>
          </a:p>
          <a:p>
            <a:pPr marL="265113" indent="-185738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ru-RU" sz="2000" dirty="0" smtClean="0"/>
              <a:t>распределять </a:t>
            </a:r>
            <a:r>
              <a:rPr lang="ru-RU" sz="2000" dirty="0"/>
              <a:t>списки потенциальных клиентов между менеджерами отделов </a:t>
            </a:r>
            <a:r>
              <a:rPr lang="ru-RU" sz="2000" dirty="0" smtClean="0"/>
              <a:t>продаж</a:t>
            </a:r>
            <a:endParaRPr lang="en-US" sz="2000" dirty="0" smtClean="0"/>
          </a:p>
          <a:p>
            <a:pPr marL="265113" indent="-185738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ru-RU" sz="2000" dirty="0" smtClean="0"/>
              <a:t>планировать </a:t>
            </a:r>
            <a:r>
              <a:rPr lang="ru-RU" sz="2000" dirty="0"/>
              <a:t>рекламные </a:t>
            </a:r>
            <a:r>
              <a:rPr lang="ru-RU" sz="2000" dirty="0" smtClean="0"/>
              <a:t>акции</a:t>
            </a:r>
            <a:endParaRPr lang="en-US" sz="2000" dirty="0" smtClean="0"/>
          </a:p>
          <a:p>
            <a:pPr marL="265113" indent="-185738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ru-RU" sz="2000" dirty="0"/>
              <a:t>а</a:t>
            </a:r>
            <a:r>
              <a:rPr lang="ru-RU" sz="2000" dirty="0" smtClean="0"/>
              <a:t>нализировать</a:t>
            </a:r>
            <a:r>
              <a:rPr lang="en-US" sz="2000" dirty="0" smtClean="0"/>
              <a:t> </a:t>
            </a:r>
            <a:r>
              <a:rPr lang="ru-RU" sz="2000" dirty="0" smtClean="0"/>
              <a:t>эффективность акций </a:t>
            </a:r>
            <a:r>
              <a:rPr lang="ru-RU" sz="2000" dirty="0"/>
              <a:t/>
            </a:r>
            <a:br>
              <a:rPr lang="ru-RU" sz="2000" dirty="0"/>
            </a:br>
            <a:endParaRPr lang="ru-RU" sz="2000" dirty="0" smtClean="0"/>
          </a:p>
        </p:txBody>
      </p:sp>
      <p:pic>
        <p:nvPicPr>
          <p:cNvPr id="9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1" y="1038448"/>
            <a:ext cx="8915400" cy="1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501601"/>
            <a:ext cx="232792" cy="232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698" name="Picture 2" descr="http://www.bitrix24.ru/images/content/crm_lead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5627" y="1557416"/>
            <a:ext cx="5014074" cy="3375941"/>
          </a:xfrm>
          <a:prstGeom prst="rect">
            <a:avLst/>
          </a:prstGeom>
          <a:noFill/>
          <a:ln w="3175"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425720" y="165925"/>
            <a:ext cx="6758528" cy="628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000" b="1" dirty="0"/>
              <a:t>Обработка </a:t>
            </a:r>
            <a:r>
              <a:rPr lang="ru-RU" sz="3000" b="1" dirty="0" err="1"/>
              <a:t>лидов</a:t>
            </a:r>
            <a:endParaRPr lang="ru-RU" sz="3000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944" y="154736"/>
            <a:ext cx="2191056" cy="876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63072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62119" y="1431253"/>
            <a:ext cx="3491077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962">
              <a:spcBef>
                <a:spcPts val="600"/>
              </a:spcBef>
              <a:spcAft>
                <a:spcPts val="600"/>
              </a:spcAft>
            </a:pPr>
            <a:r>
              <a:rPr lang="ru-RU" sz="2000" dirty="0" smtClean="0"/>
              <a:t>Воронка продаж показывает</a:t>
            </a:r>
            <a:r>
              <a:rPr lang="en-US" sz="2000" dirty="0" smtClean="0"/>
              <a:t>:</a:t>
            </a:r>
          </a:p>
          <a:p>
            <a:pPr marL="265113" indent="-185738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ru-RU" sz="2000" dirty="0"/>
              <a:t>с</a:t>
            </a:r>
            <a:r>
              <a:rPr lang="ru-RU" sz="2000" dirty="0" smtClean="0"/>
              <a:t>колько сделок </a:t>
            </a:r>
            <a:r>
              <a:rPr lang="ru-RU" sz="2000" dirty="0"/>
              <a:t>в обработке </a:t>
            </a:r>
            <a:endParaRPr lang="ru-RU" sz="2000" dirty="0" smtClean="0"/>
          </a:p>
          <a:p>
            <a:pPr marL="265113" indent="-185738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ru-RU" sz="2000" dirty="0" smtClean="0"/>
              <a:t>сколько </a:t>
            </a:r>
            <a:r>
              <a:rPr lang="ru-RU" sz="2000" dirty="0"/>
              <a:t>из </a:t>
            </a:r>
            <a:r>
              <a:rPr lang="ru-RU" sz="2000" dirty="0" smtClean="0"/>
              <a:t>сделок </a:t>
            </a:r>
            <a:r>
              <a:rPr lang="ru-RU" sz="2000" dirty="0"/>
              <a:t>на стадиях уточнения информации и коммерческих </a:t>
            </a:r>
            <a:r>
              <a:rPr lang="ru-RU" sz="2000" dirty="0" smtClean="0"/>
              <a:t>предложений</a:t>
            </a:r>
            <a:endParaRPr lang="en-US" sz="2000" dirty="0" smtClean="0"/>
          </a:p>
          <a:p>
            <a:pPr marL="265113" indent="-185738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ru-RU" sz="2000" dirty="0" smtClean="0"/>
              <a:t>сколько сделок находится </a:t>
            </a:r>
            <a:r>
              <a:rPr lang="ru-RU" sz="2000" dirty="0"/>
              <a:t>в процессе </a:t>
            </a:r>
            <a:r>
              <a:rPr lang="ru-RU" sz="2000" dirty="0" smtClean="0"/>
              <a:t>переговоров</a:t>
            </a:r>
            <a:endParaRPr lang="en-US" sz="2000" dirty="0" smtClean="0"/>
          </a:p>
          <a:p>
            <a:pPr marL="265113" indent="-185738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ru-RU" sz="2000" dirty="0"/>
              <a:t>сколько сделок уже заключено</a:t>
            </a:r>
            <a:br>
              <a:rPr lang="ru-RU" sz="2000" dirty="0"/>
            </a:br>
            <a:endParaRPr lang="ru-RU" sz="2000" dirty="0" smtClean="0"/>
          </a:p>
        </p:txBody>
      </p:sp>
      <p:pic>
        <p:nvPicPr>
          <p:cNvPr id="9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1" y="1038448"/>
            <a:ext cx="8915400" cy="1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501601"/>
            <a:ext cx="232792" cy="232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99407" y="5648960"/>
            <a:ext cx="843029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Каждый из этапов отображается </a:t>
            </a:r>
            <a:r>
              <a:rPr lang="ru-RU" b="1" dirty="0"/>
              <a:t>визуально в виде цветных полос, </a:t>
            </a:r>
            <a:r>
              <a:rPr lang="ru-RU" dirty="0"/>
              <a:t>длина которых соответствует количественному и процентному соотношению сделок на этих этапах. </a:t>
            </a:r>
          </a:p>
        </p:txBody>
      </p:sp>
      <p:pic>
        <p:nvPicPr>
          <p:cNvPr id="1026" name="Picture 2" descr="http://www.bitrix24.ru/images/content/crm_repor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3719" y="1580105"/>
            <a:ext cx="4976505" cy="2910501"/>
          </a:xfrm>
          <a:prstGeom prst="rect">
            <a:avLst/>
          </a:prstGeom>
          <a:noFill/>
          <a:ln w="3175"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425720" y="165925"/>
            <a:ext cx="6758528" cy="628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000" b="1" dirty="0"/>
              <a:t>Отчеты. Воронка продаж</a:t>
            </a:r>
            <a:endParaRPr lang="ru-RU" sz="3000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944" y="154736"/>
            <a:ext cx="2191056" cy="876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77489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62119" y="1431252"/>
            <a:ext cx="3361809" cy="3077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5113" indent="-185738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ru-RU" sz="2000" dirty="0"/>
              <a:t>г</a:t>
            </a:r>
            <a:r>
              <a:rPr lang="ru-RU" sz="2000" dirty="0" smtClean="0"/>
              <a:t>руппе</a:t>
            </a:r>
            <a:r>
              <a:rPr lang="ru-RU" sz="2000" dirty="0"/>
              <a:t>, </a:t>
            </a:r>
            <a:r>
              <a:rPr lang="ru-RU" sz="2000" dirty="0" smtClean="0"/>
              <a:t>департаменту </a:t>
            </a:r>
            <a:r>
              <a:rPr lang="ru-RU" sz="2000" dirty="0"/>
              <a:t>или отдельному пользователю на портале сопоставляется роль (менеджер, администратор, руководитель и т.д</a:t>
            </a:r>
            <a:r>
              <a:rPr lang="ru-RU" sz="2000" dirty="0" smtClean="0"/>
              <a:t>.)</a:t>
            </a:r>
          </a:p>
          <a:p>
            <a:pPr marL="265113" indent="-185738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ru-RU" sz="2000" dirty="0"/>
              <a:t>в</a:t>
            </a:r>
            <a:r>
              <a:rPr lang="ru-RU" sz="2000" dirty="0" smtClean="0"/>
              <a:t> соответствие </a:t>
            </a:r>
            <a:r>
              <a:rPr lang="ru-RU" sz="2000" dirty="0"/>
              <a:t>с этими ролями «раздается» доступ к элементам </a:t>
            </a:r>
            <a:r>
              <a:rPr lang="ru-RU" sz="2000" dirty="0" smtClean="0"/>
              <a:t>CRM</a:t>
            </a:r>
          </a:p>
        </p:txBody>
      </p:sp>
      <p:pic>
        <p:nvPicPr>
          <p:cNvPr id="9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1" y="1038448"/>
            <a:ext cx="8915400" cy="1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501601"/>
            <a:ext cx="232792" cy="232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www.bitrix24.ru/images/content/crm_rol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1644" y="1575341"/>
            <a:ext cx="4738529" cy="3311005"/>
          </a:xfrm>
          <a:prstGeom prst="rect">
            <a:avLst/>
          </a:prstGeom>
          <a:noFill/>
          <a:ln w="3175"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425720" y="165925"/>
            <a:ext cx="6758528" cy="628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000" b="1" dirty="0"/>
              <a:t>Права доступа и роли</a:t>
            </a:r>
            <a:endParaRPr lang="ru-RU" sz="3000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944" y="154736"/>
            <a:ext cx="2191056" cy="876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5391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62119" y="1431253"/>
            <a:ext cx="3721849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962">
              <a:spcBef>
                <a:spcPts val="600"/>
              </a:spcBef>
              <a:spcAft>
                <a:spcPts val="600"/>
              </a:spcAft>
            </a:pPr>
            <a:r>
              <a:rPr lang="ru-RU" sz="2000" dirty="0"/>
              <a:t>Включите в бизнес-процесс все возможные действия над элементом </a:t>
            </a:r>
            <a:r>
              <a:rPr lang="ru-RU" sz="2000" dirty="0" smtClean="0"/>
              <a:t>CRM</a:t>
            </a:r>
            <a:r>
              <a:rPr lang="en-US" sz="2000" dirty="0" smtClean="0"/>
              <a:t>:</a:t>
            </a:r>
          </a:p>
          <a:p>
            <a:pPr marL="265113" indent="-185738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ru-RU" sz="2000" dirty="0" smtClean="0"/>
              <a:t>рассылка писем</a:t>
            </a:r>
            <a:endParaRPr lang="en-US" sz="2000" dirty="0" smtClean="0"/>
          </a:p>
          <a:p>
            <a:pPr marL="265113" indent="-185738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ru-RU" sz="2000" dirty="0" smtClean="0"/>
              <a:t>назначение ответственных</a:t>
            </a:r>
            <a:endParaRPr lang="en-US" sz="2000" dirty="0" smtClean="0"/>
          </a:p>
          <a:p>
            <a:pPr marL="265113" indent="-185738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ru-RU" sz="2000" dirty="0" smtClean="0"/>
              <a:t>постановка задачи сотруднику</a:t>
            </a:r>
            <a:endParaRPr lang="en-US" sz="2000" dirty="0" smtClean="0"/>
          </a:p>
          <a:p>
            <a:pPr marL="265113" indent="-185738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ru-RU" sz="2000" dirty="0" smtClean="0"/>
              <a:t>изменение статусов </a:t>
            </a:r>
            <a:r>
              <a:rPr lang="ru-RU" sz="2000" dirty="0"/>
              <a:t>элементов </a:t>
            </a:r>
            <a:r>
              <a:rPr lang="ru-RU" sz="2000" dirty="0" smtClean="0"/>
              <a:t>CRM</a:t>
            </a:r>
            <a:endParaRPr lang="en-US" sz="2000" dirty="0" smtClean="0"/>
          </a:p>
          <a:p>
            <a:pPr marL="265113" indent="-185738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ru-RU" sz="2000" dirty="0" smtClean="0"/>
              <a:t>заполнение полей</a:t>
            </a:r>
            <a:endParaRPr lang="en-US" sz="2000" dirty="0" smtClean="0"/>
          </a:p>
          <a:p>
            <a:pPr marL="265113" indent="-185738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ru-RU" sz="2000" dirty="0" smtClean="0"/>
              <a:t>создание новых элементов, например, сделок</a:t>
            </a:r>
          </a:p>
        </p:txBody>
      </p:sp>
      <p:pic>
        <p:nvPicPr>
          <p:cNvPr id="9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1" y="1038448"/>
            <a:ext cx="8915400" cy="1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501601"/>
            <a:ext cx="232792" cy="232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://www.bitrix24.ru/images/content/crm_bp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9220" y="1588501"/>
            <a:ext cx="4723869" cy="3325467"/>
          </a:xfrm>
          <a:prstGeom prst="rect">
            <a:avLst/>
          </a:prstGeom>
          <a:noFill/>
          <a:ln w="3175"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425720" y="165925"/>
            <a:ext cx="6758528" cy="628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000" b="1" dirty="0"/>
              <a:t>Бизнес-процессы в CRM</a:t>
            </a:r>
            <a:endParaRPr lang="ru-RU" sz="3000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944" y="154736"/>
            <a:ext cx="2191056" cy="876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70912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62119" y="1431253"/>
            <a:ext cx="3073777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5113" indent="-185738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ru-RU" sz="2000" dirty="0"/>
              <a:t>а</a:t>
            </a:r>
            <a:r>
              <a:rPr lang="ru-RU" sz="2000" dirty="0" smtClean="0"/>
              <a:t>втоматическая загрузка </a:t>
            </a:r>
            <a:r>
              <a:rPr lang="ru-RU" sz="2000" dirty="0" err="1" smtClean="0"/>
              <a:t>лидов</a:t>
            </a:r>
            <a:r>
              <a:rPr lang="ru-RU" sz="2000" dirty="0" smtClean="0"/>
              <a:t> с сайта в CRM </a:t>
            </a:r>
          </a:p>
          <a:p>
            <a:pPr marL="265113" indent="-185738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ru-RU" sz="2000" dirty="0"/>
              <a:t>о</a:t>
            </a:r>
            <a:r>
              <a:rPr lang="ru-RU" sz="2000" dirty="0" smtClean="0"/>
              <a:t>ткрытый </a:t>
            </a:r>
            <a:r>
              <a:rPr lang="ru-RU" sz="2000" dirty="0"/>
              <a:t>API позволяет подключать любые внешние </a:t>
            </a:r>
            <a:r>
              <a:rPr lang="ru-RU" sz="2000" dirty="0" smtClean="0"/>
              <a:t>сервисы</a:t>
            </a:r>
          </a:p>
        </p:txBody>
      </p:sp>
      <p:pic>
        <p:nvPicPr>
          <p:cNvPr id="9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1" y="1038448"/>
            <a:ext cx="8915400" cy="1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501601"/>
            <a:ext cx="232792" cy="232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://www.bitrix24.ru/images/content/leads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2393" y="1544257"/>
            <a:ext cx="5180237" cy="3189417"/>
          </a:xfrm>
          <a:prstGeom prst="rect">
            <a:avLst/>
          </a:prstGeom>
          <a:noFill/>
          <a:ln w="3175"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425720" y="165925"/>
            <a:ext cx="6758528" cy="628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000" b="1" dirty="0"/>
              <a:t>Интеграция CRM с сайтом</a:t>
            </a:r>
            <a:endParaRPr lang="ru-RU" sz="3000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944" y="154736"/>
            <a:ext cx="2191056" cy="876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52124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395536" y="165954"/>
            <a:ext cx="6758528" cy="628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000" b="1" dirty="0"/>
              <a:t>«Мне нравится»</a:t>
            </a:r>
            <a:endParaRPr lang="ru-RU" sz="3000" dirty="0"/>
          </a:p>
        </p:txBody>
      </p:sp>
      <p:pic>
        <p:nvPicPr>
          <p:cNvPr id="5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1" y="1038448"/>
            <a:ext cx="8915400" cy="1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67088" y="1239046"/>
            <a:ext cx="368888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6213" indent="-176213">
              <a:buFont typeface="Arial" pitchFamily="34" charset="0"/>
              <a:buChar char="•"/>
            </a:pPr>
            <a:r>
              <a:rPr lang="ru-RU" sz="2000" dirty="0"/>
              <a:t>«Живая лента» интерактивна – можно сразу комментировать сообщения, отмечать сообщения кнопкой «Мне нравится</a:t>
            </a:r>
            <a:r>
              <a:rPr lang="ru-RU" sz="2000" dirty="0" smtClean="0"/>
              <a:t>».</a:t>
            </a:r>
            <a:endParaRPr lang="en-US" sz="2000" dirty="0" smtClean="0"/>
          </a:p>
          <a:p>
            <a:endParaRPr lang="en-US" sz="2000" dirty="0"/>
          </a:p>
          <a:p>
            <a:endParaRPr lang="ru-RU" sz="2000" dirty="0"/>
          </a:p>
        </p:txBody>
      </p:sp>
      <p:pic>
        <p:nvPicPr>
          <p:cNvPr id="12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09877"/>
            <a:ext cx="232792" cy="232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80920" y="3367384"/>
            <a:ext cx="367505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6213" indent="-176213">
              <a:buFont typeface="Arial" pitchFamily="34" charset="0"/>
              <a:buChar char="•"/>
            </a:pPr>
            <a:r>
              <a:rPr lang="ru-RU" sz="2000" dirty="0"/>
              <a:t>Отметка «Мне нравится» показывает мнение сотрудников, влияет на рейтинг записи, файла - в результатах поиска эти документы будут показаны первыми. </a:t>
            </a:r>
          </a:p>
        </p:txBody>
      </p:sp>
      <p:pic>
        <p:nvPicPr>
          <p:cNvPr id="9218" name="Picture 2" descr="http://www.bitrix24.ru/images/content/likes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9615" y="1398365"/>
            <a:ext cx="4616436" cy="3055227"/>
          </a:xfrm>
          <a:prstGeom prst="rect">
            <a:avLst/>
          </a:prstGeom>
          <a:noFill/>
          <a:ln w="3175"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Овал 7"/>
          <p:cNvSpPr/>
          <p:nvPr/>
        </p:nvSpPr>
        <p:spPr>
          <a:xfrm>
            <a:off x="5652120" y="2277906"/>
            <a:ext cx="1388583" cy="648072"/>
          </a:xfrm>
          <a:prstGeom prst="ellipse">
            <a:avLst/>
          </a:prstGeom>
          <a:noFill/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944" y="154736"/>
            <a:ext cx="2191056" cy="876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53629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Изображение 8" descr="box-bus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2636912"/>
            <a:ext cx="1905000" cy="2024380"/>
          </a:xfrm>
          <a:prstGeom prst="rect">
            <a:avLst/>
          </a:prstGeom>
        </p:spPr>
      </p:pic>
      <p:cxnSp>
        <p:nvCxnSpPr>
          <p:cNvPr id="10" name="Прямая со стрелкой 9"/>
          <p:cNvCxnSpPr/>
          <p:nvPr/>
        </p:nvCxnSpPr>
        <p:spPr>
          <a:xfrm>
            <a:off x="1644312" y="3577225"/>
            <a:ext cx="696469" cy="1"/>
          </a:xfrm>
          <a:prstGeom prst="straightConnector1">
            <a:avLst/>
          </a:prstGeom>
          <a:ln>
            <a:solidFill>
              <a:schemeClr val="tx1">
                <a:lumMod val="85000"/>
                <a:lumOff val="15000"/>
              </a:schemeClr>
            </a:solidFill>
            <a:prstDash val="solid"/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Скругленный прямоугольник 11"/>
          <p:cNvSpPr/>
          <p:nvPr/>
        </p:nvSpPr>
        <p:spPr>
          <a:xfrm>
            <a:off x="169484" y="2744564"/>
            <a:ext cx="1346256" cy="1632181"/>
          </a:xfrm>
          <a:prstGeom prst="roundRect">
            <a:avLst>
              <a:gd name="adj" fmla="val 11203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125692" y="3153162"/>
            <a:ext cx="1418348" cy="707886"/>
          </a:xfrm>
          <a:prstGeom prst="rect">
            <a:avLst/>
          </a:prstGeom>
          <a:ln>
            <a:noFill/>
            <a:prstDash val="lgDash"/>
          </a:ln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CRM</a:t>
            </a:r>
            <a:endParaRPr lang="ru-RU" sz="4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11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2"/>
          <p:cNvSpPr txBox="1">
            <a:spLocks noChangeArrowheads="1"/>
          </p:cNvSpPr>
          <p:nvPr/>
        </p:nvSpPr>
        <p:spPr>
          <a:xfrm>
            <a:off x="425720" y="165924"/>
            <a:ext cx="5966791" cy="8725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b="1" dirty="0" smtClean="0"/>
              <a:t>Интеграция </a:t>
            </a:r>
            <a:r>
              <a:rPr lang="en-US" sz="2800" b="1" dirty="0"/>
              <a:t>CRM </a:t>
            </a:r>
            <a:r>
              <a:rPr lang="ru-RU" sz="2800" b="1" dirty="0" smtClean="0"/>
              <a:t>с интернет-магазином</a:t>
            </a:r>
            <a:endParaRPr lang="en-US" sz="2400" b="1" dirty="0">
              <a:latin typeface="Verdana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4276436" y="1504728"/>
            <a:ext cx="4951784" cy="4862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6213" indent="-176213">
              <a:spcBef>
                <a:spcPts val="600"/>
              </a:spcBef>
              <a:buFont typeface="Arial"/>
              <a:buChar char="•"/>
            </a:pPr>
            <a:r>
              <a:rPr lang="ru-RU" sz="2000" dirty="0" smtClean="0"/>
              <a:t>загрузка данных о заказах в </a:t>
            </a:r>
            <a:r>
              <a:rPr lang="en-US" sz="2000" dirty="0" smtClean="0"/>
              <a:t>CRM </a:t>
            </a:r>
            <a:endParaRPr lang="ru-RU" sz="2000" dirty="0" smtClean="0"/>
          </a:p>
          <a:p>
            <a:pPr marL="176213" indent="-176213">
              <a:spcBef>
                <a:spcPts val="600"/>
              </a:spcBef>
              <a:buFont typeface="Arial"/>
              <a:buChar char="•"/>
            </a:pPr>
            <a:r>
              <a:rPr lang="ru-RU" sz="2000" dirty="0"/>
              <a:t>регулярный двунаправленный обмен</a:t>
            </a:r>
            <a:r>
              <a:rPr lang="en-US" sz="2000" dirty="0" smtClean="0"/>
              <a:t> </a:t>
            </a:r>
            <a:r>
              <a:rPr lang="ru-RU" sz="2000" dirty="0" smtClean="0"/>
              <a:t>данными между интернет-магазином и  </a:t>
            </a:r>
            <a:r>
              <a:rPr lang="en-US" sz="2000" dirty="0" smtClean="0"/>
              <a:t>CRM</a:t>
            </a:r>
            <a:r>
              <a:rPr lang="ru-RU" sz="2000" dirty="0" smtClean="0"/>
              <a:t> </a:t>
            </a:r>
          </a:p>
          <a:p>
            <a:pPr marL="176213" indent="-176213">
              <a:spcBef>
                <a:spcPts val="600"/>
              </a:spcBef>
              <a:buFont typeface="Arial"/>
              <a:buChar char="•"/>
            </a:pPr>
            <a:r>
              <a:rPr lang="ru-RU" sz="2000" dirty="0"/>
              <a:t>обработка заказов прямо в CRM</a:t>
            </a:r>
          </a:p>
          <a:p>
            <a:pPr marL="176213" indent="-176213">
              <a:spcBef>
                <a:spcPts val="600"/>
              </a:spcBef>
              <a:buFont typeface="Arial"/>
              <a:buChar char="•"/>
            </a:pPr>
            <a:r>
              <a:rPr lang="ru-RU" sz="2000" dirty="0"/>
              <a:t>объединение в CRM заказов из разных интернет-магазинов </a:t>
            </a:r>
            <a:endParaRPr lang="ru-RU" sz="2000" dirty="0" smtClean="0"/>
          </a:p>
          <a:p>
            <a:pPr marL="176213" indent="-176213">
              <a:spcBef>
                <a:spcPts val="600"/>
              </a:spcBef>
              <a:buFont typeface="Arial"/>
              <a:buChar char="•"/>
            </a:pPr>
            <a:r>
              <a:rPr lang="ru-RU" sz="2000" dirty="0" smtClean="0"/>
              <a:t>бизнес</a:t>
            </a:r>
            <a:r>
              <a:rPr lang="ru-RU" sz="2000" dirty="0"/>
              <a:t>-процесс для автоматического распределения «</a:t>
            </a:r>
            <a:r>
              <a:rPr lang="ru-RU" sz="2000" dirty="0" err="1"/>
              <a:t>лидов</a:t>
            </a:r>
            <a:r>
              <a:rPr lang="ru-RU" sz="2000" dirty="0"/>
              <a:t>» между менеджерами (например, в зависимости от суммы контракта</a:t>
            </a:r>
            <a:r>
              <a:rPr lang="ru-RU" sz="2000" dirty="0" smtClean="0"/>
              <a:t>)</a:t>
            </a:r>
            <a:endParaRPr lang="ru-RU" sz="2000" dirty="0"/>
          </a:p>
          <a:p>
            <a:pPr marL="176213" indent="-176213">
              <a:spcBef>
                <a:spcPts val="600"/>
              </a:spcBef>
              <a:buFont typeface="Arial"/>
              <a:buChar char="•"/>
            </a:pPr>
            <a:r>
              <a:rPr lang="ru-RU" sz="2000" dirty="0"/>
              <a:t>«воронка» для оценки эффективности </a:t>
            </a:r>
            <a:r>
              <a:rPr lang="ru-RU" sz="2000" dirty="0" smtClean="0"/>
              <a:t>продаж</a:t>
            </a:r>
          </a:p>
          <a:p>
            <a:pPr marL="176213" indent="-176213">
              <a:spcBef>
                <a:spcPts val="600"/>
              </a:spcBef>
              <a:buFont typeface="Arial"/>
              <a:buChar char="•"/>
            </a:pPr>
            <a:r>
              <a:rPr lang="ru-RU" sz="2000" dirty="0" smtClean="0"/>
              <a:t>и </a:t>
            </a:r>
            <a:r>
              <a:rPr lang="ru-RU" sz="2000" dirty="0"/>
              <a:t>многое </a:t>
            </a:r>
            <a:r>
              <a:rPr lang="ru-RU" sz="2000" dirty="0" smtClean="0"/>
              <a:t>другое </a:t>
            </a:r>
          </a:p>
        </p:txBody>
      </p:sp>
      <p:pic>
        <p:nvPicPr>
          <p:cNvPr id="19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1364" y="1603249"/>
            <a:ext cx="232792" cy="232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944" y="154736"/>
            <a:ext cx="2191056" cy="876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32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6669614_l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84" r="4517" b="2073"/>
          <a:stretch/>
        </p:blipFill>
        <p:spPr>
          <a:xfrm>
            <a:off x="0" y="-27384"/>
            <a:ext cx="9144000" cy="6885384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 bwMode="auto">
          <a:xfrm>
            <a:off x="3957" y="2480950"/>
            <a:ext cx="9140044" cy="2057400"/>
          </a:xfrm>
          <a:prstGeom prst="rect">
            <a:avLst/>
          </a:prstGeom>
          <a:solidFill>
            <a:srgbClr val="FFFFFF">
              <a:alpha val="89804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4" name="Picture 4" descr="C:\Users\Natalia\Desktop\Для презентаций\stickers-bullet\arrow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1075" y="2541253"/>
            <a:ext cx="26670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Заголовок 1"/>
          <p:cNvSpPr txBox="1">
            <a:spLocks/>
          </p:cNvSpPr>
          <p:nvPr/>
        </p:nvSpPr>
        <p:spPr bwMode="auto">
          <a:xfrm>
            <a:off x="230014" y="2804467"/>
            <a:ext cx="8686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ru-RU" dirty="0" smtClean="0">
                <a:latin typeface="Calibri" pitchFamily="34" charset="0"/>
                <a:cs typeface="Calibri" pitchFamily="34" charset="0"/>
              </a:rPr>
              <a:t>Планы и отчеты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944" y="154736"/>
            <a:ext cx="2191056" cy="876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246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1" y="1038448"/>
            <a:ext cx="8915400" cy="1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425720" y="165925"/>
            <a:ext cx="6758528" cy="628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000" b="1" dirty="0"/>
              <a:t>Календари</a:t>
            </a:r>
            <a:endParaRPr lang="ru-RU" sz="30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646940" y="1440540"/>
            <a:ext cx="349188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6213" indent="-176213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2000" dirty="0">
                <a:latin typeface="Calibri"/>
                <a:cs typeface="Calibri"/>
              </a:rPr>
              <a:t>планирование рабочего времени</a:t>
            </a:r>
          </a:p>
          <a:p>
            <a:pPr marL="176213" indent="-176213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2000" dirty="0">
                <a:latin typeface="Calibri"/>
                <a:cs typeface="Calibri"/>
              </a:rPr>
              <a:t>напоминания о предстоящих событиях </a:t>
            </a:r>
          </a:p>
          <a:p>
            <a:pPr marL="176213" indent="-176213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2000" dirty="0">
                <a:latin typeface="Calibri"/>
                <a:cs typeface="Calibri"/>
              </a:rPr>
              <a:t>календари можно загрузить в мобильный телефон или планшет (</a:t>
            </a:r>
            <a:r>
              <a:rPr lang="ru-RU" sz="2000" dirty="0" err="1">
                <a:latin typeface="Calibri"/>
                <a:cs typeface="Calibri"/>
              </a:rPr>
              <a:t>iPhone</a:t>
            </a:r>
            <a:r>
              <a:rPr lang="ru-RU" sz="2000" dirty="0">
                <a:latin typeface="Calibri"/>
                <a:cs typeface="Calibri"/>
              </a:rPr>
              <a:t>, </a:t>
            </a:r>
            <a:r>
              <a:rPr lang="ru-RU" sz="2000" dirty="0" err="1">
                <a:latin typeface="Calibri"/>
                <a:cs typeface="Calibri"/>
              </a:rPr>
              <a:t>iPad</a:t>
            </a:r>
            <a:r>
              <a:rPr lang="ru-RU" sz="2000" dirty="0">
                <a:latin typeface="Calibri"/>
                <a:cs typeface="Calibri"/>
              </a:rPr>
              <a:t>, </a:t>
            </a:r>
            <a:r>
              <a:rPr lang="ru-RU" sz="2000" dirty="0" err="1">
                <a:latin typeface="Calibri"/>
                <a:cs typeface="Calibri"/>
              </a:rPr>
              <a:t>Android</a:t>
            </a:r>
            <a:r>
              <a:rPr lang="ru-RU" sz="2000" dirty="0">
                <a:latin typeface="Calibri"/>
                <a:cs typeface="Calibri"/>
              </a:rPr>
              <a:t>)</a:t>
            </a:r>
          </a:p>
        </p:txBody>
      </p:sp>
      <p:pic>
        <p:nvPicPr>
          <p:cNvPr id="5122" name="Picture 2" descr="http://www.bitrix24.ru/images/content/calendar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4067" y="1582003"/>
            <a:ext cx="5067014" cy="3245730"/>
          </a:xfrm>
          <a:prstGeom prst="rect">
            <a:avLst/>
          </a:prstGeom>
          <a:noFill/>
          <a:ln w="3175"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501601"/>
            <a:ext cx="232792" cy="232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944" y="154736"/>
            <a:ext cx="2191056" cy="876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07197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231302" y="11273"/>
            <a:ext cx="5996882" cy="997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/>
              <a:t>Планировщик событий в календаре</a:t>
            </a:r>
            <a:endParaRPr lang="en-US" sz="2800" b="1" dirty="0" smtClean="0">
              <a:latin typeface="Verdana" pitchFamily="34" charset="0"/>
            </a:endParaRPr>
          </a:p>
        </p:txBody>
      </p:sp>
      <p:pic>
        <p:nvPicPr>
          <p:cNvPr id="10" name="Picture 2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75" y="134076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Изображение 1" descr="Снимок экрана 2012-05-14 в 16.54.17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340768"/>
            <a:ext cx="6984776" cy="504336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944" y="154736"/>
            <a:ext cx="2191056" cy="876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42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1" y="1038448"/>
            <a:ext cx="8915400" cy="1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425720" y="165925"/>
            <a:ext cx="6758528" cy="628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000" b="1" dirty="0"/>
              <a:t>Учет рабочего времени</a:t>
            </a:r>
            <a:endParaRPr lang="ru-RU" sz="30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643076" y="1440540"/>
            <a:ext cx="3290991" cy="4555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6213" indent="-176213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2000" dirty="0" smtClean="0"/>
              <a:t>учет начала </a:t>
            </a:r>
            <a:r>
              <a:rPr lang="ru-RU" sz="2000" dirty="0"/>
              <a:t>и </a:t>
            </a:r>
            <a:r>
              <a:rPr lang="ru-RU" sz="2000" dirty="0" smtClean="0"/>
              <a:t>конца </a:t>
            </a:r>
            <a:r>
              <a:rPr lang="ru-RU" sz="2000" dirty="0"/>
              <a:t>рабочего дня, </a:t>
            </a:r>
            <a:r>
              <a:rPr lang="ru-RU" sz="2000" dirty="0" smtClean="0"/>
              <a:t>перерывов, отсутствия</a:t>
            </a:r>
          </a:p>
          <a:p>
            <a:pPr marL="176213" indent="-176213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2000" dirty="0" smtClean="0"/>
              <a:t>планирование встреч </a:t>
            </a:r>
            <a:r>
              <a:rPr lang="ru-RU" sz="2000" dirty="0"/>
              <a:t>в календарях и </a:t>
            </a:r>
            <a:r>
              <a:rPr lang="ru-RU" sz="2000" dirty="0" smtClean="0"/>
              <a:t>задач </a:t>
            </a:r>
            <a:r>
              <a:rPr lang="ru-RU" sz="2000" dirty="0"/>
              <a:t>на </a:t>
            </a:r>
            <a:r>
              <a:rPr lang="ru-RU" sz="2000" dirty="0" smtClean="0"/>
              <a:t>день</a:t>
            </a:r>
          </a:p>
          <a:p>
            <a:pPr marL="176213" indent="-176213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2000" dirty="0" smtClean="0"/>
              <a:t>формирование отчета </a:t>
            </a:r>
            <a:r>
              <a:rPr lang="ru-RU" sz="2000" dirty="0"/>
              <a:t>по рабочему времени каждого </a:t>
            </a:r>
            <a:r>
              <a:rPr lang="ru-RU" sz="2000" dirty="0" smtClean="0"/>
              <a:t>сотрудника</a:t>
            </a:r>
          </a:p>
          <a:p>
            <a:pPr marL="176213" indent="-176213">
              <a:buFont typeface="Arial" pitchFamily="34" charset="0"/>
              <a:buChar char="•"/>
            </a:pPr>
            <a:r>
              <a:rPr lang="ru-RU" sz="2000" dirty="0" smtClean="0"/>
              <a:t>подсчет затрат </a:t>
            </a:r>
            <a:r>
              <a:rPr lang="ru-RU" sz="2000" dirty="0"/>
              <a:t>времени на выполнение </a:t>
            </a:r>
            <a:r>
              <a:rPr lang="ru-RU" sz="2000" dirty="0" smtClean="0"/>
              <a:t>задач</a:t>
            </a:r>
            <a:endParaRPr lang="ru-RU" sz="2000" dirty="0"/>
          </a:p>
          <a:p>
            <a:r>
              <a:rPr lang="ru-RU" sz="2000" dirty="0"/>
              <a:t> 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endParaRPr lang="ru-RU" sz="2000" dirty="0">
              <a:latin typeface="Calibri"/>
              <a:cs typeface="Calibri"/>
            </a:endParaRPr>
          </a:p>
        </p:txBody>
      </p:sp>
      <p:pic>
        <p:nvPicPr>
          <p:cNvPr id="12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501601"/>
            <a:ext cx="232792" cy="232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http://www.bitrix24.ru/images/content/newday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5291" y="1593237"/>
            <a:ext cx="4932040" cy="3356426"/>
          </a:xfrm>
          <a:prstGeom prst="rect">
            <a:avLst/>
          </a:prstGeom>
          <a:noFill/>
          <a:ln w="3175"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944" y="154736"/>
            <a:ext cx="2191056" cy="876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32256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1" y="1038448"/>
            <a:ext cx="8915400" cy="1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425720" y="165925"/>
            <a:ext cx="6758528" cy="628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000" b="1" dirty="0"/>
              <a:t>График отсутствий</a:t>
            </a:r>
            <a:endParaRPr lang="ru-RU" sz="3000" dirty="0"/>
          </a:p>
        </p:txBody>
      </p:sp>
      <p:pic>
        <p:nvPicPr>
          <p:cNvPr id="12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076" y="1364852"/>
            <a:ext cx="232792" cy="232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http://www.bitrix24.ru/images/content/grafik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092" y="1369178"/>
            <a:ext cx="7071817" cy="5039315"/>
          </a:xfrm>
          <a:prstGeom prst="rect">
            <a:avLst/>
          </a:prstGeom>
          <a:noFill/>
          <a:ln w="3175"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944" y="154736"/>
            <a:ext cx="2191056" cy="876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37993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1" y="1038448"/>
            <a:ext cx="8915400" cy="1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425720" y="165925"/>
            <a:ext cx="6758528" cy="628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000" b="1" dirty="0"/>
              <a:t>Рабочие отчеты</a:t>
            </a:r>
            <a:endParaRPr lang="ru-RU" sz="3000" dirty="0"/>
          </a:p>
        </p:txBody>
      </p:sp>
      <p:pic>
        <p:nvPicPr>
          <p:cNvPr id="8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501601"/>
            <a:ext cx="232792" cy="232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646940" y="1440540"/>
            <a:ext cx="315804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6213" indent="-176213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2000" dirty="0"/>
              <a:t>н</a:t>
            </a:r>
            <a:r>
              <a:rPr lang="ru-RU" sz="2000" dirty="0" smtClean="0"/>
              <a:t>астройте отчеты так</a:t>
            </a:r>
            <a:r>
              <a:rPr lang="ru-RU" sz="2000" dirty="0"/>
              <a:t>, как вам </a:t>
            </a:r>
            <a:r>
              <a:rPr lang="ru-RU" sz="2000" dirty="0" smtClean="0"/>
              <a:t>удобнее: ежедневно</a:t>
            </a:r>
            <a:r>
              <a:rPr lang="ru-RU" sz="2000" dirty="0"/>
              <a:t>, еженедельно, </a:t>
            </a:r>
            <a:r>
              <a:rPr lang="ru-RU" sz="2000" dirty="0" smtClean="0"/>
              <a:t>ежемесячно</a:t>
            </a:r>
          </a:p>
          <a:p>
            <a:pPr marL="176213" indent="-176213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2000" dirty="0"/>
              <a:t>в</a:t>
            </a:r>
            <a:r>
              <a:rPr lang="ru-RU" sz="2000" dirty="0" smtClean="0"/>
              <a:t> </a:t>
            </a:r>
            <a:r>
              <a:rPr lang="ru-RU" sz="2000" dirty="0"/>
              <a:t>отчет автоматически </a:t>
            </a:r>
            <a:r>
              <a:rPr lang="ru-RU" sz="2000" dirty="0" smtClean="0"/>
              <a:t>включаются </a:t>
            </a:r>
            <a:r>
              <a:rPr lang="ru-RU" sz="2000" dirty="0"/>
              <a:t>все отчеты за день и выполненные задачи за этот </a:t>
            </a:r>
            <a:r>
              <a:rPr lang="ru-RU" sz="2000" dirty="0" smtClean="0"/>
              <a:t>период</a:t>
            </a:r>
          </a:p>
          <a:p>
            <a:pPr marL="176213" indent="-176213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2000" dirty="0"/>
              <a:t>р</a:t>
            </a:r>
            <a:r>
              <a:rPr lang="ru-RU" sz="2000" dirty="0" smtClean="0"/>
              <a:t>уководитель </a:t>
            </a:r>
            <a:r>
              <a:rPr lang="ru-RU" sz="2000" dirty="0"/>
              <a:t>оценивает отчет сотрудника, комментирует</a:t>
            </a:r>
            <a:endParaRPr lang="ru-RU" sz="2000" dirty="0">
              <a:latin typeface="Calibri"/>
              <a:cs typeface="Calibri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1636" y="1580980"/>
            <a:ext cx="5148065" cy="3405643"/>
          </a:xfrm>
          <a:prstGeom prst="rect">
            <a:avLst/>
          </a:prstGeom>
          <a:noFill/>
          <a:ln w="317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944" y="154736"/>
            <a:ext cx="2191056" cy="876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46106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1" y="1038448"/>
            <a:ext cx="8915400" cy="1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425720" y="165925"/>
            <a:ext cx="6758528" cy="628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000" b="1" dirty="0"/>
              <a:t>Собрания и планерки</a:t>
            </a:r>
            <a:endParaRPr lang="ru-RU" sz="3000" dirty="0"/>
          </a:p>
        </p:txBody>
      </p:sp>
      <p:pic>
        <p:nvPicPr>
          <p:cNvPr id="8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501601"/>
            <a:ext cx="232792" cy="232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646940" y="1440540"/>
            <a:ext cx="291886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6213" indent="-176213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2000" dirty="0"/>
              <a:t>возможность приглашения участников </a:t>
            </a:r>
            <a:r>
              <a:rPr lang="ru-RU" sz="2000" dirty="0" smtClean="0"/>
              <a:t>встречи</a:t>
            </a:r>
          </a:p>
          <a:p>
            <a:pPr marL="176213" indent="-176213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2000" dirty="0" smtClean="0"/>
              <a:t>автоматическая рассылка повестки</a:t>
            </a:r>
          </a:p>
          <a:p>
            <a:pPr marL="176213" indent="-176213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2000" dirty="0" smtClean="0"/>
              <a:t>постановка </a:t>
            </a:r>
            <a:r>
              <a:rPr lang="ru-RU" sz="2000" dirty="0"/>
              <a:t>времени собрания в личные </a:t>
            </a:r>
            <a:r>
              <a:rPr lang="ru-RU" sz="2000" dirty="0" smtClean="0"/>
              <a:t>календари</a:t>
            </a:r>
          </a:p>
          <a:p>
            <a:pPr marL="176213" indent="-176213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2000" dirty="0" smtClean="0"/>
              <a:t>рассылка </a:t>
            </a:r>
            <a:r>
              <a:rPr lang="ru-RU" sz="2000" dirty="0"/>
              <a:t>результатов </a:t>
            </a:r>
            <a:r>
              <a:rPr lang="ru-RU" sz="2000" dirty="0" smtClean="0"/>
              <a:t>обсуждения</a:t>
            </a:r>
          </a:p>
          <a:p>
            <a:pPr marL="176213" indent="-176213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2000" dirty="0" smtClean="0"/>
              <a:t>постановка </a:t>
            </a:r>
            <a:r>
              <a:rPr lang="ru-RU" sz="2000" dirty="0"/>
              <a:t>задач по итогам совещания</a:t>
            </a:r>
            <a:endParaRPr lang="ru-RU" sz="2000" dirty="0">
              <a:latin typeface="Calibri"/>
              <a:cs typeface="Calibri"/>
            </a:endParaRPr>
          </a:p>
        </p:txBody>
      </p:sp>
      <p:pic>
        <p:nvPicPr>
          <p:cNvPr id="10242" name="Picture 2" descr="http://www.bitrix24.ru/images/content/planerka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1674" y="1593041"/>
            <a:ext cx="5472375" cy="3633331"/>
          </a:xfrm>
          <a:prstGeom prst="rect">
            <a:avLst/>
          </a:prstGeom>
          <a:noFill/>
          <a:ln w="3175"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944" y="154736"/>
            <a:ext cx="2191056" cy="876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90556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231302" y="11273"/>
            <a:ext cx="5996882" cy="997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/>
              <a:t>Резервирование переговорных</a:t>
            </a:r>
            <a:endParaRPr lang="en-US" sz="2800" b="1" dirty="0" smtClean="0">
              <a:latin typeface="Verdana" pitchFamily="34" charset="0"/>
            </a:endParaRPr>
          </a:p>
        </p:txBody>
      </p:sp>
      <p:pic>
        <p:nvPicPr>
          <p:cNvPr id="2" name="Изображение 1" descr="Снимок экрана 2012-05-15 в 1.18.46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3" y="1384554"/>
            <a:ext cx="7437729" cy="4276694"/>
          </a:xfrm>
          <a:prstGeom prst="rect">
            <a:avLst/>
          </a:prstGeom>
          <a:ln>
            <a:solidFill>
              <a:srgbClr val="D9D9D9"/>
            </a:solidFill>
          </a:ln>
        </p:spPr>
      </p:pic>
      <p:pic>
        <p:nvPicPr>
          <p:cNvPr id="11" name="Picture 2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75" y="134076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944" y="154736"/>
            <a:ext cx="2191056" cy="876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38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8" y="-1"/>
            <a:ext cx="9141172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Прямоугольник 10"/>
          <p:cNvSpPr/>
          <p:nvPr/>
        </p:nvSpPr>
        <p:spPr bwMode="auto">
          <a:xfrm>
            <a:off x="3957" y="2480950"/>
            <a:ext cx="9140044" cy="2057400"/>
          </a:xfrm>
          <a:prstGeom prst="rect">
            <a:avLst/>
          </a:prstGeom>
          <a:solidFill>
            <a:srgbClr val="FFFFFF">
              <a:alpha val="89804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2" name="Picture 4" descr="C:\Users\Natalia\Desktop\Для презентаций\stickers-bullet\arrow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1075" y="2541253"/>
            <a:ext cx="26670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Заголовок 1"/>
          <p:cNvSpPr txBox="1">
            <a:spLocks/>
          </p:cNvSpPr>
          <p:nvPr/>
        </p:nvSpPr>
        <p:spPr bwMode="auto">
          <a:xfrm>
            <a:off x="230014" y="2804467"/>
            <a:ext cx="8686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ru-RU" dirty="0" smtClean="0">
                <a:latin typeface="Calibri" pitchFamily="34" charset="0"/>
                <a:cs typeface="Calibri" pitchFamily="34" charset="0"/>
              </a:rPr>
              <a:t>Компания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944" y="154736"/>
            <a:ext cx="2191056" cy="876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131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 descr="10110098_l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1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 bwMode="auto">
          <a:xfrm>
            <a:off x="0" y="4653136"/>
            <a:ext cx="9144000" cy="2204864"/>
          </a:xfrm>
          <a:prstGeom prst="rect">
            <a:avLst/>
          </a:prstGeom>
          <a:solidFill>
            <a:srgbClr val="FFFFFF">
              <a:alpha val="79000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2" name="Picture 2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172366"/>
            <a:ext cx="432048" cy="432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821035" y="5085184"/>
            <a:ext cx="82444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Общение с коллегами – через веб-</a:t>
            </a:r>
            <a:r>
              <a:rPr lang="ru-RU" sz="2800" dirty="0" err="1" smtClean="0"/>
              <a:t>мессенджер</a:t>
            </a:r>
            <a:r>
              <a:rPr lang="ru-RU" sz="2800" dirty="0" smtClean="0"/>
              <a:t> в корпоративном портале</a:t>
            </a:r>
            <a:endParaRPr lang="ru-RU" sz="2800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944" y="154736"/>
            <a:ext cx="2191056" cy="876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558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1" y="1038448"/>
            <a:ext cx="8915400" cy="1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425720" y="165925"/>
            <a:ext cx="6758528" cy="628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000" b="1" dirty="0"/>
              <a:t>Список сотрудников</a:t>
            </a:r>
            <a:endParaRPr lang="en-US" sz="3000" b="1" dirty="0">
              <a:latin typeface="Verdana" pitchFamily="34" charset="0"/>
            </a:endParaRPr>
          </a:p>
        </p:txBody>
      </p:sp>
      <p:pic>
        <p:nvPicPr>
          <p:cNvPr id="8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501601"/>
            <a:ext cx="232792" cy="232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646940" y="1440541"/>
            <a:ext cx="3493012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6213" indent="-176213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ru-RU" sz="2000" dirty="0"/>
              <a:t>б</a:t>
            </a:r>
            <a:r>
              <a:rPr lang="ru-RU" sz="2000" dirty="0" smtClean="0"/>
              <a:t>ыстрый поиск телефонов, </a:t>
            </a:r>
            <a:r>
              <a:rPr lang="ru-RU" sz="2000" dirty="0"/>
              <a:t>e-</a:t>
            </a:r>
            <a:r>
              <a:rPr lang="ru-RU" sz="2000" dirty="0" err="1"/>
              <a:t>mail</a:t>
            </a:r>
            <a:r>
              <a:rPr lang="ru-RU" sz="2000" dirty="0"/>
              <a:t> </a:t>
            </a:r>
            <a:r>
              <a:rPr lang="ru-RU" sz="2000" dirty="0" smtClean="0"/>
              <a:t>сотрудников</a:t>
            </a:r>
          </a:p>
          <a:p>
            <a:pPr marL="176213" indent="-176213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ru-RU" sz="2000" dirty="0" smtClean="0"/>
              <a:t>возможность </a:t>
            </a:r>
            <a:r>
              <a:rPr lang="ru-RU" sz="2000" dirty="0"/>
              <a:t>сразу написать коллеге сообщение через внутренний </a:t>
            </a:r>
            <a:r>
              <a:rPr lang="ru-RU" sz="2000" dirty="0" err="1" smtClean="0"/>
              <a:t>мессенджер</a:t>
            </a:r>
            <a:endParaRPr lang="ru-RU" sz="2000" dirty="0" smtClean="0"/>
          </a:p>
          <a:p>
            <a:pPr marL="176213" indent="-176213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ru-RU" sz="2000" dirty="0" smtClean="0"/>
              <a:t>справочник </a:t>
            </a:r>
            <a:r>
              <a:rPr lang="ru-RU" sz="2000" dirty="0"/>
              <a:t>можно экспортировать в </a:t>
            </a:r>
            <a:r>
              <a:rPr lang="ru-RU" sz="2000" dirty="0" err="1"/>
              <a:t>Excel</a:t>
            </a:r>
            <a:r>
              <a:rPr lang="ru-RU" sz="2000" dirty="0"/>
              <a:t>, </a:t>
            </a:r>
            <a:r>
              <a:rPr lang="ru-RU" sz="2000" dirty="0" smtClean="0"/>
              <a:t>синхронизировать с </a:t>
            </a:r>
            <a:r>
              <a:rPr lang="ru-RU" sz="2000" dirty="0" err="1" smtClean="0"/>
              <a:t>Outlook</a:t>
            </a:r>
            <a:endParaRPr lang="ru-RU" sz="2000" dirty="0" smtClean="0"/>
          </a:p>
          <a:p>
            <a:pPr marL="176213" indent="-176213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ru-RU" sz="2000" dirty="0"/>
              <a:t>в</a:t>
            </a:r>
            <a:r>
              <a:rPr lang="ru-RU" sz="2000" dirty="0" smtClean="0"/>
              <a:t>озможность синхронизировать </a:t>
            </a:r>
            <a:r>
              <a:rPr lang="ru-RU" sz="2000" dirty="0"/>
              <a:t>список сотрудников с </a:t>
            </a:r>
            <a:r>
              <a:rPr lang="ru-RU" sz="2000" dirty="0" err="1"/>
              <a:t>Mac</a:t>
            </a:r>
            <a:r>
              <a:rPr lang="ru-RU" sz="2000" dirty="0"/>
              <a:t>, </a:t>
            </a:r>
            <a:r>
              <a:rPr lang="ru-RU" sz="2000" dirty="0" err="1"/>
              <a:t>iPhone</a:t>
            </a:r>
            <a:r>
              <a:rPr lang="ru-RU" sz="2000" dirty="0"/>
              <a:t>, </a:t>
            </a:r>
            <a:r>
              <a:rPr lang="ru-RU" sz="2000" dirty="0" err="1"/>
              <a:t>iPad</a:t>
            </a:r>
            <a:r>
              <a:rPr lang="ru-RU" sz="2000" dirty="0"/>
              <a:t> или </a:t>
            </a:r>
            <a:r>
              <a:rPr lang="ru-RU" sz="2000" dirty="0" err="1"/>
              <a:t>Android</a:t>
            </a:r>
            <a:r>
              <a:rPr lang="ru-RU" sz="2000" dirty="0"/>
              <a:t> </a:t>
            </a:r>
            <a:endParaRPr lang="ru-RU" sz="2000" dirty="0">
              <a:latin typeface="Calibri"/>
              <a:cs typeface="Calibri"/>
            </a:endParaRPr>
          </a:p>
        </p:txBody>
      </p:sp>
      <p:pic>
        <p:nvPicPr>
          <p:cNvPr id="11266" name="Picture 2" descr="http://www.bitrix24.ru/images/content/company_lis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6403" y="1575341"/>
            <a:ext cx="4961987" cy="3216793"/>
          </a:xfrm>
          <a:prstGeom prst="rect">
            <a:avLst/>
          </a:prstGeom>
          <a:noFill/>
          <a:ln w="3175"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944" y="154736"/>
            <a:ext cx="2191056" cy="876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81214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1" y="1038448"/>
            <a:ext cx="8915400" cy="1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425720" y="165925"/>
            <a:ext cx="6758528" cy="628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000" b="1" dirty="0"/>
              <a:t>Визуальная структура</a:t>
            </a:r>
            <a:endParaRPr lang="en-US" sz="3000" b="1" dirty="0">
              <a:latin typeface="Verdana" pitchFamily="34" charset="0"/>
            </a:endParaRPr>
          </a:p>
        </p:txBody>
      </p:sp>
      <p:pic>
        <p:nvPicPr>
          <p:cNvPr id="8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501601"/>
            <a:ext cx="232792" cy="232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646940" y="1440540"/>
            <a:ext cx="3348996" cy="393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6213" indent="-176213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2000" dirty="0">
                <a:cs typeface="Calibri"/>
              </a:rPr>
              <a:t>функция </a:t>
            </a:r>
            <a:r>
              <a:rPr lang="en-US" sz="2000" dirty="0" err="1">
                <a:cs typeface="Calibri"/>
              </a:rPr>
              <a:t>drag&amp;drop</a:t>
            </a:r>
            <a:r>
              <a:rPr lang="en-US" sz="2000" dirty="0">
                <a:cs typeface="Calibri"/>
              </a:rPr>
              <a:t> (</a:t>
            </a:r>
            <a:r>
              <a:rPr lang="ru-RU" sz="2000" dirty="0">
                <a:cs typeface="Calibri"/>
              </a:rPr>
              <a:t>можно «перетащить» мышкой сотрудника из одного отдела в другой, поменять руководителей отделов, добавить новых сотрудников)</a:t>
            </a:r>
          </a:p>
          <a:p>
            <a:pPr marL="176213" indent="-176213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2000" dirty="0">
                <a:cs typeface="Calibri"/>
              </a:rPr>
              <a:t>иерархия в структуре используется в управлении задачами, для рабочих отчетов, планерок, в правах доступа</a:t>
            </a:r>
          </a:p>
        </p:txBody>
      </p:sp>
      <p:pic>
        <p:nvPicPr>
          <p:cNvPr id="12290" name="Picture 2" descr="http://www.bitrix24.ru/images/content/company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5204" y="1590089"/>
            <a:ext cx="4791868" cy="3115717"/>
          </a:xfrm>
          <a:prstGeom prst="rect">
            <a:avLst/>
          </a:prstGeom>
          <a:noFill/>
          <a:ln w="3175"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944" y="154736"/>
            <a:ext cx="2191056" cy="876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2617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1" y="1038448"/>
            <a:ext cx="8915400" cy="1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425720" y="165925"/>
            <a:ext cx="6758528" cy="628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000" b="1" dirty="0"/>
              <a:t>Права доступа к информации</a:t>
            </a:r>
            <a:endParaRPr lang="ru-RU" sz="3000" dirty="0"/>
          </a:p>
        </p:txBody>
      </p:sp>
      <p:pic>
        <p:nvPicPr>
          <p:cNvPr id="8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501601"/>
            <a:ext cx="232792" cy="232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646940" y="1440540"/>
            <a:ext cx="3348996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6213" indent="-176213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2000" dirty="0"/>
              <a:t>с</a:t>
            </a:r>
            <a:r>
              <a:rPr lang="ru-RU" sz="2000" dirty="0" smtClean="0"/>
              <a:t>отрудники </a:t>
            </a:r>
            <a:r>
              <a:rPr lang="ru-RU" sz="2000" dirty="0"/>
              <a:t>видят только ту информацию, которую им разрешено </a:t>
            </a:r>
            <a:r>
              <a:rPr lang="ru-RU" sz="2000" dirty="0" smtClean="0"/>
              <a:t>видеть</a:t>
            </a:r>
          </a:p>
          <a:p>
            <a:pPr marL="176213" indent="-176213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2000" dirty="0"/>
              <a:t>Права распределяются на отделы, рабочие группы, отдельных участников проектов или на сотрудников, наделенным определенными полномочиями-ролями </a:t>
            </a:r>
            <a:endParaRPr lang="ru-RU" sz="2000" dirty="0">
              <a:cs typeface="Calibri"/>
            </a:endParaRPr>
          </a:p>
        </p:txBody>
      </p:sp>
      <p:pic>
        <p:nvPicPr>
          <p:cNvPr id="13314" name="Picture 2" descr="http://www.bitrix24.ru/images/content/access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7291" y="1590089"/>
            <a:ext cx="4996351" cy="3428028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944" y="154736"/>
            <a:ext cx="2191056" cy="876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34726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1" y="1038448"/>
            <a:ext cx="8915400" cy="1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425720" y="165925"/>
            <a:ext cx="6758528" cy="628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000" b="1" dirty="0"/>
              <a:t>Сотрудники в </a:t>
            </a:r>
            <a:r>
              <a:rPr lang="ru-RU" sz="3000" b="1" dirty="0" err="1"/>
              <a:t>Экстранете</a:t>
            </a:r>
            <a:endParaRPr lang="ru-RU" sz="3000" dirty="0"/>
          </a:p>
        </p:txBody>
      </p:sp>
      <p:pic>
        <p:nvPicPr>
          <p:cNvPr id="8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501601"/>
            <a:ext cx="232792" cy="232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646940" y="1440540"/>
            <a:ext cx="3348996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6213" indent="-176213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2000" dirty="0"/>
              <a:t>в</a:t>
            </a:r>
            <a:r>
              <a:rPr lang="ru-RU" sz="2000" dirty="0" smtClean="0"/>
              <a:t>озможность работы </a:t>
            </a:r>
            <a:r>
              <a:rPr lang="ru-RU" sz="2000" dirty="0"/>
              <a:t>не только с сотрудниками своей компании, но и с внешними пользователями - </a:t>
            </a:r>
            <a:r>
              <a:rPr lang="ru-RU" sz="2000" dirty="0" smtClean="0"/>
              <a:t>партнерами</a:t>
            </a:r>
            <a:r>
              <a:rPr lang="ru-RU" sz="2000" dirty="0"/>
              <a:t>, клиентами, </a:t>
            </a:r>
            <a:r>
              <a:rPr lang="ru-RU" sz="2000" dirty="0" smtClean="0"/>
              <a:t>подрядчиками</a:t>
            </a:r>
          </a:p>
          <a:p>
            <a:pPr marL="176213" indent="-176213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2000" dirty="0"/>
              <a:t>п</a:t>
            </a:r>
            <a:r>
              <a:rPr lang="ru-RU" sz="2000" dirty="0" smtClean="0"/>
              <a:t>риглашенных </a:t>
            </a:r>
            <a:r>
              <a:rPr lang="ru-RU" sz="2000" dirty="0"/>
              <a:t>сотрудников можно увидеть в отдельном в </a:t>
            </a:r>
            <a:r>
              <a:rPr lang="ru-RU" sz="2000" dirty="0" smtClean="0"/>
              <a:t>списке</a:t>
            </a:r>
            <a:endParaRPr lang="ru-RU" sz="2000" dirty="0">
              <a:cs typeface="Calibri"/>
            </a:endParaRPr>
          </a:p>
        </p:txBody>
      </p:sp>
      <p:pic>
        <p:nvPicPr>
          <p:cNvPr id="14338" name="Picture 2" descr="http://www.bitrix24.ru/images/content/company_extranet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6309" y="1560165"/>
            <a:ext cx="4971967" cy="3219110"/>
          </a:xfrm>
          <a:prstGeom prst="rect">
            <a:avLst/>
          </a:prstGeom>
          <a:noFill/>
          <a:ln w="3175"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944" y="154736"/>
            <a:ext cx="2191056" cy="876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49354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231302" y="157038"/>
            <a:ext cx="5996882" cy="997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/>
              <a:t>Обучение и сертификация сотрудников</a:t>
            </a:r>
            <a:endParaRPr lang="en-US" sz="2800" b="1" dirty="0" smtClean="0">
              <a:latin typeface="Verdana" pitchFamily="34" charset="0"/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5576" y="1340768"/>
            <a:ext cx="7904606" cy="4176464"/>
          </a:xfrm>
          <a:prstGeom prst="rect">
            <a:avLst/>
          </a:prstGeom>
        </p:spPr>
      </p:pic>
      <p:pic>
        <p:nvPicPr>
          <p:cNvPr id="11" name="Picture 2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75" y="134076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944" y="154736"/>
            <a:ext cx="2191056" cy="876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338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231302" y="11273"/>
            <a:ext cx="5996882" cy="997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/>
              <a:t>Карьера и вакансии</a:t>
            </a:r>
            <a:endParaRPr lang="en-US" sz="2800" b="1" dirty="0" smtClean="0">
              <a:latin typeface="Verdana" pitchFamily="34" charset="0"/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 rotWithShape="1">
          <a:blip r:embed="rId5"/>
          <a:srcRect t="31445" r="1235"/>
          <a:stretch/>
        </p:blipFill>
        <p:spPr>
          <a:xfrm>
            <a:off x="720080" y="1370443"/>
            <a:ext cx="8244408" cy="3625800"/>
          </a:xfrm>
          <a:prstGeom prst="rect">
            <a:avLst/>
          </a:prstGeom>
          <a:ln>
            <a:solidFill>
              <a:srgbClr val="D9D9D9"/>
            </a:solidFill>
          </a:ln>
        </p:spPr>
      </p:pic>
      <p:pic>
        <p:nvPicPr>
          <p:cNvPr id="11" name="Picture 2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75" y="134076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944" y="154736"/>
            <a:ext cx="2191056" cy="876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147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231302" y="11273"/>
            <a:ext cx="5996882" cy="997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/>
              <a:t>Зарплатные листки и отпуска</a:t>
            </a:r>
            <a:endParaRPr lang="en-US" sz="2800" b="1" dirty="0" smtClean="0">
              <a:latin typeface="Verdana" pitchFamily="34" charset="0"/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584" y="1340768"/>
            <a:ext cx="4902944" cy="4676073"/>
          </a:xfrm>
          <a:prstGeom prst="rect">
            <a:avLst/>
          </a:prstGeom>
        </p:spPr>
      </p:pic>
      <p:pic>
        <p:nvPicPr>
          <p:cNvPr id="11" name="Picture 2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75" y="134076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944" y="154736"/>
            <a:ext cx="2191056" cy="876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458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Изображение 6" descr="8644104_l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1" t="2439" r="9518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 bwMode="auto">
          <a:xfrm>
            <a:off x="3957" y="2480950"/>
            <a:ext cx="9140044" cy="2057400"/>
          </a:xfrm>
          <a:prstGeom prst="rect">
            <a:avLst/>
          </a:prstGeom>
          <a:solidFill>
            <a:srgbClr val="FFFFFF">
              <a:alpha val="89804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2" name="Picture 4" descr="C:\Users\Natalia\Desktop\Для презентаций\stickers-bullet\arrow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1075" y="2541253"/>
            <a:ext cx="26670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Заголовок 1"/>
          <p:cNvSpPr txBox="1">
            <a:spLocks/>
          </p:cNvSpPr>
          <p:nvPr/>
        </p:nvSpPr>
        <p:spPr bwMode="auto">
          <a:xfrm>
            <a:off x="230014" y="2804467"/>
            <a:ext cx="8686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ru-RU" dirty="0" smtClean="0">
                <a:latin typeface="Calibri" pitchFamily="34" charset="0"/>
                <a:cs typeface="Calibri" pitchFamily="34" charset="0"/>
              </a:rPr>
              <a:t>Выберите свой вариант интерфейса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944" y="154736"/>
            <a:ext cx="2191056" cy="876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020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425720" y="221233"/>
            <a:ext cx="6758528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/>
              <a:t>Классический интерфейс</a:t>
            </a:r>
            <a:endParaRPr lang="en-US" sz="2800" b="1" dirty="0" smtClean="0">
              <a:latin typeface="Verdana" pitchFamily="34" charset="0"/>
            </a:endParaRPr>
          </a:p>
        </p:txBody>
      </p:sp>
      <p:pic>
        <p:nvPicPr>
          <p:cNvPr id="12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1" y="1508124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Изображение 6" descr="Macintosh HD:Users:natalagrihina:Desktop:portal (1).png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7"/>
          <a:stretch/>
        </p:blipFill>
        <p:spPr bwMode="auto">
          <a:xfrm>
            <a:off x="683567" y="1531136"/>
            <a:ext cx="7056785" cy="4633226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944" y="154736"/>
            <a:ext cx="2191056" cy="876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910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425720" y="221233"/>
            <a:ext cx="6758528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/>
              <a:t>Интерфейс «Битрикс24»</a:t>
            </a:r>
          </a:p>
          <a:p>
            <a:pPr algn="l"/>
            <a:r>
              <a:rPr lang="ru-RU" sz="3200" b="1" dirty="0" smtClean="0">
                <a:latin typeface="Calibri"/>
                <a:cs typeface="Calibri"/>
              </a:rPr>
              <a:t>Социальный интранет</a:t>
            </a:r>
            <a:endParaRPr lang="en-US" sz="2800" b="1" dirty="0" smtClean="0">
              <a:latin typeface="Calibri"/>
              <a:cs typeface="Calibri"/>
            </a:endParaRPr>
          </a:p>
        </p:txBody>
      </p:sp>
      <p:pic>
        <p:nvPicPr>
          <p:cNvPr id="12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1" y="1508124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3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072" y="1525314"/>
            <a:ext cx="7837404" cy="4784006"/>
          </a:xfrm>
          <a:prstGeom prst="rect">
            <a:avLst/>
          </a:prstGeom>
          <a:noFill/>
          <a:ln>
            <a:solidFill>
              <a:srgbClr val="B9CDE5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944" y="154736"/>
            <a:ext cx="2191056" cy="876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760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Изображение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5513" y="1500964"/>
            <a:ext cx="7373619" cy="4608512"/>
          </a:xfrm>
          <a:prstGeom prst="rect">
            <a:avLst/>
          </a:prstGeom>
          <a:scene3d>
            <a:camera prst="perspectiveFront" fov="3000000">
              <a:rot lat="0" lon="1500000" rev="0"/>
            </a:camera>
            <a:lightRig rig="threePt" dir="t"/>
          </a:scene3d>
        </p:spPr>
      </p:pic>
      <p:pic>
        <p:nvPicPr>
          <p:cNvPr id="6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15681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539552" y="-46783"/>
            <a:ext cx="5701628" cy="11134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defPPr>
              <a:defRPr lang="ru-RU"/>
            </a:defPPr>
            <a:lvl1pPr>
              <a:spcBef>
                <a:spcPct val="0"/>
              </a:spcBef>
              <a:buNone/>
              <a:defRPr sz="3000" b="1"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Общение с коллегами</a:t>
            </a:r>
            <a:endParaRPr lang="en-US" dirty="0"/>
          </a:p>
        </p:txBody>
      </p:sp>
      <p:pic>
        <p:nvPicPr>
          <p:cNvPr id="11" name="Изображение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0" y="2060849"/>
            <a:ext cx="1656185" cy="324036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944" y="154736"/>
            <a:ext cx="2191056" cy="876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562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Прямоугольник 10"/>
          <p:cNvSpPr/>
          <p:nvPr/>
        </p:nvSpPr>
        <p:spPr bwMode="auto">
          <a:xfrm>
            <a:off x="-11874" y="2445325"/>
            <a:ext cx="9182748" cy="2057400"/>
          </a:xfrm>
          <a:prstGeom prst="rect">
            <a:avLst/>
          </a:prstGeom>
          <a:solidFill>
            <a:srgbClr val="FFFFFF">
              <a:alpha val="89804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 bwMode="auto">
          <a:xfrm>
            <a:off x="76200" y="2885700"/>
            <a:ext cx="8839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r"/>
            <a:r>
              <a:rPr lang="ru-RU" sz="5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Интеграция</a:t>
            </a:r>
            <a:endParaRPr lang="ru-RU" sz="5400" b="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3" name="Picture 4" descr="C:\Users\Natalia\Desktop\Для презентаций\stickers-bullet\arrow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3775" y="2490453"/>
            <a:ext cx="26670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944" y="154736"/>
            <a:ext cx="2191056" cy="876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898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899592" y="1091165"/>
            <a:ext cx="6775583" cy="5144078"/>
            <a:chOff x="4813842" y="1713922"/>
            <a:chExt cx="4188746" cy="3027219"/>
          </a:xfrm>
        </p:grpSpPr>
        <p:pic>
          <p:nvPicPr>
            <p:cNvPr id="16" name="Picture 2" descr="C:\Documents and Settings\Администратор\Рабочий стол\картинки_КП_пп\14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13842" y="1713922"/>
              <a:ext cx="2081342" cy="24641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73014" y="3111567"/>
              <a:ext cx="1629574" cy="16295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" name="Рисунок 9" descr="new-1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667674">
              <a:off x="6761453" y="2912334"/>
              <a:ext cx="550863" cy="3984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Рисунок 10" descr="new-2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667674">
              <a:off x="6618958" y="3876483"/>
              <a:ext cx="552450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2"/>
          <p:cNvSpPr txBox="1">
            <a:spLocks noChangeArrowheads="1"/>
          </p:cNvSpPr>
          <p:nvPr/>
        </p:nvSpPr>
        <p:spPr>
          <a:xfrm>
            <a:off x="375318" y="11273"/>
            <a:ext cx="5996882" cy="997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b="1" dirty="0"/>
              <a:t>Обмен данными с «1С:Зарплата и Управление персоналом»</a:t>
            </a:r>
            <a:endParaRPr lang="en-US" sz="2400" b="1" dirty="0">
              <a:latin typeface="Verdana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944" y="154736"/>
            <a:ext cx="2191056" cy="876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175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E:\1c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335117"/>
            <a:ext cx="7012927" cy="3462035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solidFill>
              <a:schemeClr val="bg1">
                <a:lumMod val="85000"/>
              </a:schemeClr>
            </a:solidFill>
          </a:ln>
          <a:effectLst/>
          <a:ex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241" y="5091426"/>
            <a:ext cx="1343253" cy="13969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251520" y="127384"/>
            <a:ext cx="5996882" cy="997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/>
              <a:t>Импорт данных из внешних источников 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3202" y="5157192"/>
            <a:ext cx="1264604" cy="1274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75" y="134076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944" y="154736"/>
            <a:ext cx="2191056" cy="876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488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5" name="Picture 2" descr="C:\Documents and Settings\Администратор\Рабочий стол\картинки_КП_пп\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686" y="1530350"/>
            <a:ext cx="3306645" cy="3914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34298" y="1829638"/>
            <a:ext cx="4936552" cy="2967514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/>
        </p:spPr>
      </p:pic>
      <p:pic>
        <p:nvPicPr>
          <p:cNvPr id="38919" name="Рисунок 9" descr="new-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5377" y="2298700"/>
            <a:ext cx="550863" cy="39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0" name="Рисунок 10" descr="new-2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3106" y="2840037"/>
            <a:ext cx="5524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231302" y="11273"/>
            <a:ext cx="5996882" cy="9973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100" b="1" dirty="0"/>
              <a:t>Двунаправленная интеграция с </a:t>
            </a:r>
            <a:r>
              <a:rPr lang="ru-RU" sz="3100" b="1" dirty="0" err="1"/>
              <a:t>Microsoft</a:t>
            </a:r>
            <a:r>
              <a:rPr lang="ru-RU" sz="3100" b="1" dirty="0"/>
              <a:t> </a:t>
            </a:r>
            <a:r>
              <a:rPr lang="ru-RU" sz="3100" b="1" dirty="0" err="1"/>
              <a:t>Office</a:t>
            </a:r>
            <a:r>
              <a:rPr lang="ru-RU" sz="3100" b="1" dirty="0"/>
              <a:t> </a:t>
            </a:r>
            <a:r>
              <a:rPr lang="ru-RU" sz="3100" b="1" dirty="0" err="1"/>
              <a:t>Outlook</a:t>
            </a:r>
            <a:endParaRPr lang="en-US" sz="3100" b="1" dirty="0" smtClean="0">
              <a:latin typeface="Verdana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944" y="154736"/>
            <a:ext cx="2191056" cy="876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564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Объект 2"/>
          <p:cNvSpPr>
            <a:spLocks noGrp="1"/>
          </p:cNvSpPr>
          <p:nvPr>
            <p:ph idx="4294967295"/>
          </p:nvPr>
        </p:nvSpPr>
        <p:spPr>
          <a:xfrm>
            <a:off x="565150" y="1628775"/>
            <a:ext cx="8578850" cy="3921125"/>
          </a:xfrm>
        </p:spPr>
        <p:txBody>
          <a:bodyPr/>
          <a:lstStyle/>
          <a:p>
            <a:pPr marL="533400" indent="-533400">
              <a:spcBef>
                <a:spcPts val="600"/>
              </a:spcBef>
              <a:spcAft>
                <a:spcPts val="600"/>
              </a:spcAft>
              <a:buSzPct val="120000"/>
              <a:buBlip>
                <a:blip r:embed="rId2"/>
              </a:buBlip>
            </a:pPr>
            <a:r>
              <a:rPr lang="ru-RU" dirty="0" smtClean="0"/>
              <a:t>Коннектор к </a:t>
            </a:r>
            <a:r>
              <a:rPr lang="en-US" dirty="0" smtClean="0"/>
              <a:t>MS Exchange</a:t>
            </a:r>
            <a:r>
              <a:rPr lang="ru-RU" dirty="0" smtClean="0"/>
              <a:t>  </a:t>
            </a:r>
            <a:r>
              <a:rPr lang="en-US" dirty="0" smtClean="0"/>
              <a:t>Server</a:t>
            </a:r>
            <a:r>
              <a:rPr lang="ru-RU" dirty="0" smtClean="0"/>
              <a:t> 2007/2010</a:t>
            </a:r>
          </a:p>
          <a:p>
            <a:pPr marL="533400" indent="-533400">
              <a:spcBef>
                <a:spcPts val="600"/>
              </a:spcBef>
              <a:spcAft>
                <a:spcPts val="600"/>
              </a:spcAft>
              <a:buSzPct val="120000"/>
              <a:buBlip>
                <a:blip r:embed="rId2"/>
              </a:buBlip>
            </a:pPr>
            <a:r>
              <a:rPr lang="ru-RU" dirty="0" smtClean="0"/>
              <a:t>Коннектор к </a:t>
            </a:r>
            <a:r>
              <a:rPr lang="en-US" dirty="0" smtClean="0"/>
              <a:t>MS SharePoint</a:t>
            </a:r>
            <a:endParaRPr lang="ru-RU" dirty="0" smtClean="0"/>
          </a:p>
          <a:p>
            <a:pPr marL="533400" indent="-533400">
              <a:spcBef>
                <a:spcPts val="600"/>
              </a:spcBef>
              <a:spcAft>
                <a:spcPts val="600"/>
              </a:spcAft>
              <a:buSzPct val="120000"/>
              <a:buBlip>
                <a:blip r:embed="rId2"/>
              </a:buBlip>
            </a:pPr>
            <a:r>
              <a:rPr lang="ru-RU" dirty="0" smtClean="0"/>
              <a:t>Интеграция с MS </a:t>
            </a:r>
            <a:r>
              <a:rPr lang="ru-RU" dirty="0" err="1" smtClean="0"/>
              <a:t>Exchange</a:t>
            </a:r>
            <a:r>
              <a:rPr lang="ru-RU" dirty="0" smtClean="0"/>
              <a:t> </a:t>
            </a:r>
            <a:r>
              <a:rPr lang="ru-RU" dirty="0" err="1" smtClean="0"/>
              <a:t>Web</a:t>
            </a:r>
            <a:r>
              <a:rPr lang="ru-RU" dirty="0" smtClean="0"/>
              <a:t> </a:t>
            </a:r>
            <a:r>
              <a:rPr lang="ru-RU" dirty="0" err="1" smtClean="0"/>
              <a:t>Mail</a:t>
            </a:r>
            <a:endParaRPr lang="ru-RU" dirty="0" smtClean="0"/>
          </a:p>
          <a:p>
            <a:pPr marL="533400" indent="-533400">
              <a:spcBef>
                <a:spcPts val="600"/>
              </a:spcBef>
              <a:spcAft>
                <a:spcPts val="600"/>
              </a:spcAft>
              <a:buSzPct val="120000"/>
              <a:buBlip>
                <a:blip r:embed="rId2"/>
              </a:buBlip>
            </a:pPr>
            <a:r>
              <a:rPr lang="ru-RU" dirty="0" smtClean="0"/>
              <a:t>Улучшенная интеграция с </a:t>
            </a:r>
            <a:r>
              <a:rPr lang="ru-RU" dirty="0" err="1" smtClean="0"/>
              <a:t>Active</a:t>
            </a:r>
            <a:r>
              <a:rPr lang="ru-RU" dirty="0" smtClean="0"/>
              <a:t> </a:t>
            </a:r>
            <a:r>
              <a:rPr lang="ru-RU" dirty="0" err="1" smtClean="0"/>
              <a:t>Directory</a:t>
            </a:r>
            <a:r>
              <a:rPr lang="ru-RU" dirty="0" smtClean="0"/>
              <a:t> и с MS </a:t>
            </a:r>
            <a:r>
              <a:rPr lang="ru-RU" dirty="0" err="1" smtClean="0"/>
              <a:t>Office</a:t>
            </a:r>
            <a:endParaRPr lang="ru-RU" dirty="0" smtClean="0"/>
          </a:p>
        </p:txBody>
      </p:sp>
      <p:pic>
        <p:nvPicPr>
          <p:cNvPr id="4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231302" y="11273"/>
            <a:ext cx="5996882" cy="997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/>
              <a:t>Интеграция с </a:t>
            </a:r>
            <a:r>
              <a:rPr lang="en-US" sz="3200" b="1" dirty="0" smtClean="0"/>
              <a:t>Microsoft</a:t>
            </a:r>
            <a:endParaRPr lang="en-US" sz="2800" b="1" dirty="0" smtClean="0">
              <a:latin typeface="Verdana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944" y="154736"/>
            <a:ext cx="2191056" cy="876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86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Объект 2"/>
          <p:cNvSpPr>
            <a:spLocks noGrp="1"/>
          </p:cNvSpPr>
          <p:nvPr>
            <p:ph idx="4294967295"/>
          </p:nvPr>
        </p:nvSpPr>
        <p:spPr>
          <a:xfrm>
            <a:off x="3576638" y="5861050"/>
            <a:ext cx="5567362" cy="549275"/>
          </a:xfrm>
        </p:spPr>
        <p:txBody>
          <a:bodyPr/>
          <a:lstStyle/>
          <a:p>
            <a:pPr marL="0" indent="0">
              <a:buNone/>
            </a:pPr>
            <a:r>
              <a:rPr lang="ru-RU" sz="2800" dirty="0" smtClean="0"/>
              <a:t>Поддержка </a:t>
            </a:r>
            <a:r>
              <a:rPr lang="ru-RU" sz="2800" dirty="0"/>
              <a:t>форматов </a:t>
            </a:r>
            <a:r>
              <a:rPr lang="ru-RU" sz="2800" dirty="0" err="1" smtClean="0"/>
              <a:t>CalDAV</a:t>
            </a:r>
            <a:endParaRPr lang="ru-RU" sz="2800" dirty="0" smtClean="0"/>
          </a:p>
          <a:p>
            <a:pPr marL="0" indent="0">
              <a:buNone/>
            </a:pPr>
            <a:endParaRPr lang="ru-RU" sz="1400" dirty="0" smtClean="0"/>
          </a:p>
        </p:txBody>
      </p:sp>
      <p:pic>
        <p:nvPicPr>
          <p:cNvPr id="3789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6855" y="1431783"/>
            <a:ext cx="3852485" cy="439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231302" y="11273"/>
            <a:ext cx="5996882" cy="997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/>
              <a:t>Интеграция с </a:t>
            </a:r>
            <a:r>
              <a:rPr lang="en-US" sz="3200" b="1" dirty="0" smtClean="0"/>
              <a:t>Google</a:t>
            </a:r>
            <a:endParaRPr lang="en-US" sz="2800" b="1" dirty="0" smtClean="0">
              <a:latin typeface="Verdana" pitchFamily="34" charset="0"/>
            </a:endParaRPr>
          </a:p>
        </p:txBody>
      </p:sp>
      <p:pic>
        <p:nvPicPr>
          <p:cNvPr id="5122" name="Picture 2" descr="C:\Users\Аня\Desktop\android_new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237618"/>
            <a:ext cx="2655872" cy="4886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944" y="154736"/>
            <a:ext cx="2191056" cy="876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209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93168"/>
            <a:ext cx="3455616" cy="4416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231302" y="11273"/>
            <a:ext cx="5996882" cy="997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/>
              <a:t>Интеграция с </a:t>
            </a:r>
            <a:r>
              <a:rPr lang="en-US" sz="3200" b="1" dirty="0" smtClean="0"/>
              <a:t>Apple</a:t>
            </a:r>
            <a:endParaRPr lang="en-US" sz="2800" b="1" dirty="0" smtClean="0">
              <a:latin typeface="Verdana" pitchFamily="34" charset="0"/>
            </a:endParaRP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493168"/>
            <a:ext cx="3528392" cy="439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860032" y="1340768"/>
            <a:ext cx="1368152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944" y="154736"/>
            <a:ext cx="2191056" cy="876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245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1876" y="1363465"/>
            <a:ext cx="7602762" cy="3906838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/>
        </p:spPr>
      </p:pic>
      <p:pic>
        <p:nvPicPr>
          <p:cNvPr id="5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231302" y="11273"/>
            <a:ext cx="5996882" cy="997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/>
              <a:t>Интерактивные сервисы</a:t>
            </a:r>
            <a:endParaRPr lang="en-US" sz="2800" b="1" dirty="0" smtClean="0">
              <a:latin typeface="Verdana" pitchFamily="34" charset="0"/>
            </a:endParaRPr>
          </a:p>
        </p:txBody>
      </p:sp>
      <p:pic>
        <p:nvPicPr>
          <p:cNvPr id="10" name="Picture 2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75" y="134076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944" y="154736"/>
            <a:ext cx="2191056" cy="876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874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Natalia\Downloads\8706558_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75" y="0"/>
            <a:ext cx="918274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 bwMode="auto">
          <a:xfrm>
            <a:off x="-11874" y="2445325"/>
            <a:ext cx="9182748" cy="2057400"/>
          </a:xfrm>
          <a:prstGeom prst="rect">
            <a:avLst/>
          </a:prstGeom>
          <a:solidFill>
            <a:srgbClr val="FFFFFF">
              <a:alpha val="80000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 bwMode="auto">
          <a:xfrm>
            <a:off x="76200" y="2885700"/>
            <a:ext cx="8839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r"/>
            <a:r>
              <a:rPr lang="ru-RU" sz="5400" b="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Мобильность</a:t>
            </a:r>
          </a:p>
          <a:p>
            <a:pPr algn="r"/>
            <a:r>
              <a:rPr lang="ru-RU" sz="5400" b="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Технология </a:t>
            </a:r>
            <a:r>
              <a:rPr lang="en-US" sz="5400" b="0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BitrixMobile</a:t>
            </a:r>
            <a:endParaRPr lang="ru-RU" sz="5400" b="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8" name="Picture 4" descr="C:\Users\Natalia\Desktop\Для презентаций\stickers-bullet\arrow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3775" y="2490453"/>
            <a:ext cx="26670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944" y="154736"/>
            <a:ext cx="2191056" cy="876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543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83820" y="11273"/>
            <a:ext cx="5996882" cy="997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/>
              <a:t>Мобильный портал</a:t>
            </a:r>
            <a:endParaRPr lang="en-US" sz="2800" b="1" dirty="0" smtClean="0">
              <a:latin typeface="Verdana" pitchFamily="34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944" y="154736"/>
            <a:ext cx="2191056" cy="876423"/>
          </a:xfrm>
          <a:prstGeom prst="rect">
            <a:avLst/>
          </a:prstGeom>
        </p:spPr>
      </p:pic>
      <p:pic>
        <p:nvPicPr>
          <p:cNvPr id="15" name="Изображение 9"/>
          <p:cNvPicPr>
            <a:picLocks noChangeAspect="1"/>
          </p:cNvPicPr>
          <p:nvPr/>
        </p:nvPicPr>
        <p:blipFill rotWithShape="1">
          <a:blip r:embed="rId4"/>
          <a:srcRect l="12897" t="12388" r="10003" b="49906"/>
          <a:stretch/>
        </p:blipFill>
        <p:spPr>
          <a:xfrm>
            <a:off x="502569" y="5710999"/>
            <a:ext cx="1800578" cy="727522"/>
          </a:xfrm>
          <a:prstGeom prst="rect">
            <a:avLst/>
          </a:prstGeom>
        </p:spPr>
      </p:pic>
      <p:pic>
        <p:nvPicPr>
          <p:cNvPr id="16" name="Изображение 13"/>
          <p:cNvPicPr>
            <a:picLocks noChangeAspect="1"/>
          </p:cNvPicPr>
          <p:nvPr/>
        </p:nvPicPr>
        <p:blipFill rotWithShape="1">
          <a:blip r:embed="rId5"/>
          <a:srcRect l="15451" t="31373" r="16097" b="32173"/>
          <a:stretch/>
        </p:blipFill>
        <p:spPr>
          <a:xfrm>
            <a:off x="2483767" y="5787199"/>
            <a:ext cx="1676401" cy="575970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4644007" y="1538727"/>
            <a:ext cx="4392488" cy="358559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171450" indent="-171450">
              <a:spcBef>
                <a:spcPts val="600"/>
              </a:spcBef>
              <a:buFont typeface="Arial"/>
              <a:buChar char="•"/>
            </a:pPr>
            <a:r>
              <a:rPr lang="ru-RU" sz="2400" b="0" dirty="0">
                <a:latin typeface="Calibri"/>
                <a:cs typeface="Calibri"/>
              </a:rPr>
              <a:t>Живая </a:t>
            </a:r>
            <a:r>
              <a:rPr lang="ru-RU" sz="2400" b="0" dirty="0" smtClean="0">
                <a:latin typeface="Calibri"/>
                <a:cs typeface="Calibri"/>
              </a:rPr>
              <a:t>лента</a:t>
            </a:r>
          </a:p>
          <a:p>
            <a:pPr marL="171450" indent="-171450">
              <a:spcBef>
                <a:spcPts val="600"/>
              </a:spcBef>
              <a:buFont typeface="Arial"/>
              <a:buChar char="•"/>
            </a:pPr>
            <a:r>
              <a:rPr lang="ru-RU" sz="2400" b="0" dirty="0" smtClean="0">
                <a:latin typeface="Calibri"/>
                <a:cs typeface="Calibri"/>
              </a:rPr>
              <a:t>Управление </a:t>
            </a:r>
            <a:r>
              <a:rPr lang="ru-RU" sz="2400" b="0" dirty="0">
                <a:latin typeface="Calibri"/>
                <a:cs typeface="Calibri"/>
              </a:rPr>
              <a:t>задачами</a:t>
            </a:r>
          </a:p>
          <a:p>
            <a:pPr marL="171450" indent="-171450">
              <a:spcBef>
                <a:spcPts val="600"/>
              </a:spcBef>
              <a:buFont typeface="Arial"/>
              <a:buChar char="•"/>
            </a:pPr>
            <a:r>
              <a:rPr lang="ru-RU" sz="2400" b="0" dirty="0">
                <a:latin typeface="Calibri"/>
                <a:cs typeface="Calibri"/>
              </a:rPr>
              <a:t>Работа с </a:t>
            </a:r>
            <a:r>
              <a:rPr lang="ru-RU" sz="2400" b="0" dirty="0" smtClean="0">
                <a:latin typeface="Calibri"/>
                <a:cs typeface="Calibri"/>
              </a:rPr>
              <a:t>файлами</a:t>
            </a:r>
          </a:p>
          <a:p>
            <a:pPr marL="171450" indent="-171450">
              <a:spcBef>
                <a:spcPts val="600"/>
              </a:spcBef>
              <a:buFont typeface="Arial"/>
              <a:buChar char="•"/>
            </a:pPr>
            <a:r>
              <a:rPr lang="ru-RU" sz="2400" b="0" dirty="0" smtClean="0">
                <a:latin typeface="Calibri"/>
                <a:cs typeface="Calibri"/>
              </a:rPr>
              <a:t>Мгновенные сообщения</a:t>
            </a:r>
            <a:endParaRPr lang="ru-RU" sz="2400" b="0" dirty="0">
              <a:latin typeface="Calibri"/>
              <a:cs typeface="Calibri"/>
            </a:endParaRPr>
          </a:p>
          <a:p>
            <a:pPr marL="171450" indent="-171450">
              <a:spcBef>
                <a:spcPts val="600"/>
              </a:spcBef>
              <a:buFont typeface="Arial"/>
              <a:buChar char="•"/>
            </a:pPr>
            <a:r>
              <a:rPr lang="ru-RU" sz="2400" b="0" dirty="0">
                <a:latin typeface="Calibri"/>
                <a:cs typeface="Calibri"/>
              </a:rPr>
              <a:t>Контакты </a:t>
            </a:r>
            <a:r>
              <a:rPr lang="ru-RU" sz="2400" b="0" dirty="0" smtClean="0">
                <a:latin typeface="Calibri"/>
                <a:cs typeface="Calibri"/>
              </a:rPr>
              <a:t>сотрудников</a:t>
            </a:r>
            <a:endParaRPr lang="en-US" sz="2400" b="0" dirty="0" smtClean="0">
              <a:latin typeface="Calibri"/>
              <a:cs typeface="Calibri"/>
            </a:endParaRPr>
          </a:p>
          <a:p>
            <a:pPr marL="171450" indent="-171450">
              <a:spcBef>
                <a:spcPts val="600"/>
              </a:spcBef>
              <a:buFont typeface="Arial"/>
              <a:buChar char="•"/>
            </a:pPr>
            <a:r>
              <a:rPr lang="ru-RU" sz="2400" b="0" dirty="0" smtClean="0">
                <a:latin typeface="Calibri"/>
                <a:cs typeface="Calibri"/>
              </a:rPr>
              <a:t>Рабочие группы</a:t>
            </a:r>
            <a:endParaRPr lang="ru-RU" sz="2400" b="0" dirty="0">
              <a:latin typeface="Calibri"/>
              <a:cs typeface="Calibri"/>
            </a:endParaRPr>
          </a:p>
          <a:p>
            <a:pPr marL="171450" indent="-171450">
              <a:spcBef>
                <a:spcPts val="600"/>
              </a:spcBef>
              <a:buFont typeface="Arial"/>
              <a:buChar char="•"/>
            </a:pPr>
            <a:r>
              <a:rPr lang="ru-RU" sz="2400" b="0" dirty="0" err="1">
                <a:latin typeface="Calibri"/>
                <a:cs typeface="Calibri"/>
              </a:rPr>
              <a:t>Push</a:t>
            </a:r>
            <a:r>
              <a:rPr lang="ru-RU" sz="2400" b="0" dirty="0">
                <a:latin typeface="Calibri"/>
                <a:cs typeface="Calibri"/>
              </a:rPr>
              <a:t>-</a:t>
            </a:r>
            <a:r>
              <a:rPr lang="ru-RU" sz="2400" b="0" dirty="0" smtClean="0">
                <a:latin typeface="Calibri"/>
                <a:cs typeface="Calibri"/>
              </a:rPr>
              <a:t>уведомления  </a:t>
            </a:r>
          </a:p>
          <a:p>
            <a:pPr>
              <a:spcBef>
                <a:spcPts val="600"/>
              </a:spcBef>
            </a:pPr>
            <a:endParaRPr lang="ru-RU" sz="2400" b="0" dirty="0">
              <a:solidFill>
                <a:srgbClr val="F53830"/>
              </a:solidFill>
              <a:latin typeface="Calibri"/>
              <a:cs typeface="Calibri"/>
            </a:endParaRPr>
          </a:p>
        </p:txBody>
      </p:sp>
      <p:grpSp>
        <p:nvGrpSpPr>
          <p:cNvPr id="18" name="Группа 17"/>
          <p:cNvGrpSpPr/>
          <p:nvPr/>
        </p:nvGrpSpPr>
        <p:grpSpPr>
          <a:xfrm>
            <a:off x="395535" y="1466719"/>
            <a:ext cx="2026251" cy="3513347"/>
            <a:chOff x="762000" y="57150"/>
            <a:chExt cx="2966408" cy="5143500"/>
          </a:xfrm>
        </p:grpSpPr>
        <p:pic>
          <p:nvPicPr>
            <p:cNvPr id="20" name="Изображение 16" descr="df9a60c34480833348edd9f5a957a41a.jpg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97" r="27771"/>
            <a:stretch/>
          </p:blipFill>
          <p:spPr>
            <a:xfrm>
              <a:off x="762000" y="57150"/>
              <a:ext cx="2966408" cy="5143500"/>
            </a:xfrm>
            <a:prstGeom prst="rect">
              <a:avLst/>
            </a:prstGeom>
          </p:spPr>
        </p:pic>
        <p:pic>
          <p:nvPicPr>
            <p:cNvPr id="21" name="Изображение 17" descr="Screenshot_2012-11-27-21-12-04.png"/>
            <p:cNvPicPr>
              <a:picLocks noChangeAspect="1"/>
            </p:cNvPicPr>
            <p:nvPr/>
          </p:nvPicPr>
          <p:blipFill rotWithShape="1">
            <a:blip r:embed="rId7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47"/>
            <a:stretch/>
          </p:blipFill>
          <p:spPr>
            <a:xfrm>
              <a:off x="1121376" y="571158"/>
              <a:ext cx="2282621" cy="4043933"/>
            </a:xfrm>
            <a:prstGeom prst="rect">
              <a:avLst/>
            </a:prstGeom>
          </p:spPr>
        </p:pic>
      </p:grpSp>
      <p:pic>
        <p:nvPicPr>
          <p:cNvPr id="19" name="Изображение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55775" y="1898767"/>
            <a:ext cx="1563935" cy="3053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18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1450859"/>
            <a:ext cx="1834679" cy="1690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231302" y="11273"/>
            <a:ext cx="5996882" cy="997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/>
              <a:t>IM-</a:t>
            </a:r>
            <a:r>
              <a:rPr lang="ru-RU" sz="3200" b="1" dirty="0"/>
              <a:t>сообщения/ </a:t>
            </a:r>
            <a:r>
              <a:rPr lang="en-US" sz="3200" b="1" dirty="0"/>
              <a:t>Jabber/XMPP</a:t>
            </a:r>
            <a:endParaRPr lang="en-US" sz="2800" b="1" dirty="0" smtClean="0">
              <a:latin typeface="Verdana" pitchFamily="34" charset="0"/>
            </a:endParaRP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3564014"/>
            <a:ext cx="2013886" cy="1017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5085184"/>
            <a:ext cx="1118682" cy="1076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025" y="1638759"/>
            <a:ext cx="2465816" cy="4270691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 descr="C:\Users\Аня\Desktop\iphone_new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1732" y="1484784"/>
            <a:ext cx="2592741" cy="4639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944" y="154736"/>
            <a:ext cx="2191056" cy="876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639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323528" y="11273"/>
            <a:ext cx="5757174" cy="997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err="1" smtClean="0"/>
              <a:t>Десктопное</a:t>
            </a:r>
            <a:r>
              <a:rPr lang="ru-RU" sz="3200" b="1" dirty="0" smtClean="0"/>
              <a:t> приложение</a:t>
            </a:r>
            <a:endParaRPr lang="en-US" sz="2800" b="1" dirty="0" smtClean="0">
              <a:latin typeface="Verdana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644008" y="1293444"/>
            <a:ext cx="4536504" cy="4216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90000"/>
              </a:lnSpc>
              <a:spcBef>
                <a:spcPts val="600"/>
              </a:spcBef>
              <a:buFont typeface="Arial"/>
              <a:buChar char="•"/>
            </a:pPr>
            <a:r>
              <a:rPr lang="ru-RU" sz="2400" b="0" dirty="0" smtClean="0">
                <a:latin typeface="Calibri"/>
                <a:cs typeface="Calibri"/>
              </a:rPr>
              <a:t>корпоративный бизнес-</a:t>
            </a:r>
            <a:r>
              <a:rPr lang="ru-RU" sz="2400" b="0" dirty="0" err="1" smtClean="0">
                <a:latin typeface="Calibri"/>
                <a:cs typeface="Calibri"/>
              </a:rPr>
              <a:t>мессенджер</a:t>
            </a:r>
            <a:endParaRPr lang="ru-RU" sz="2400" b="0" dirty="0" smtClean="0">
              <a:latin typeface="Calibri"/>
              <a:cs typeface="Calibri"/>
            </a:endParaRPr>
          </a:p>
          <a:p>
            <a:pPr marL="285750" indent="-285750">
              <a:lnSpc>
                <a:spcPct val="90000"/>
              </a:lnSpc>
              <a:spcBef>
                <a:spcPts val="600"/>
              </a:spcBef>
              <a:buFont typeface="Arial"/>
              <a:buChar char="•"/>
            </a:pPr>
            <a:r>
              <a:rPr lang="ru-RU" sz="2400" b="0" dirty="0" smtClean="0">
                <a:latin typeface="Calibri"/>
                <a:cs typeface="Calibri"/>
              </a:rPr>
              <a:t>мгновенные уведомления </a:t>
            </a:r>
            <a:r>
              <a:rPr lang="ru-RU" sz="2400" b="0" dirty="0">
                <a:latin typeface="Calibri"/>
                <a:cs typeface="Calibri"/>
              </a:rPr>
              <a:t>о новых сообщениях, комментариях и лайках</a:t>
            </a:r>
          </a:p>
          <a:p>
            <a:pPr marL="285750" indent="-285750">
              <a:lnSpc>
                <a:spcPct val="90000"/>
              </a:lnSpc>
              <a:spcBef>
                <a:spcPts val="600"/>
              </a:spcBef>
              <a:buFont typeface="Arial"/>
              <a:buChar char="•"/>
            </a:pPr>
            <a:r>
              <a:rPr lang="ru-RU" sz="2400" b="0" dirty="0" smtClean="0">
                <a:latin typeface="Calibri"/>
                <a:cs typeface="Calibri"/>
              </a:rPr>
              <a:t>список сотрудников</a:t>
            </a:r>
          </a:p>
          <a:p>
            <a:pPr marL="285750" indent="-285750">
              <a:lnSpc>
                <a:spcPct val="90000"/>
              </a:lnSpc>
              <a:spcBef>
                <a:spcPts val="600"/>
              </a:spcBef>
              <a:buFont typeface="Arial"/>
              <a:buChar char="•"/>
            </a:pPr>
            <a:r>
              <a:rPr lang="ru-RU" sz="2400" b="0" dirty="0" smtClean="0">
                <a:latin typeface="Calibri"/>
                <a:cs typeface="Calibri"/>
              </a:rPr>
              <a:t>индикатор, кто в </a:t>
            </a:r>
            <a:r>
              <a:rPr lang="ru-RU" sz="2400" b="0" dirty="0" err="1" smtClean="0">
                <a:latin typeface="Calibri"/>
                <a:cs typeface="Calibri"/>
              </a:rPr>
              <a:t>онлайне</a:t>
            </a:r>
            <a:endParaRPr lang="ru-RU" sz="2400" b="0" dirty="0" smtClean="0">
              <a:latin typeface="Calibri"/>
              <a:cs typeface="Calibri"/>
            </a:endParaRPr>
          </a:p>
          <a:p>
            <a:pPr marL="285750" indent="-285750">
              <a:lnSpc>
                <a:spcPct val="90000"/>
              </a:lnSpc>
              <a:spcBef>
                <a:spcPts val="600"/>
              </a:spcBef>
              <a:buFont typeface="Arial"/>
              <a:buChar char="•"/>
            </a:pPr>
            <a:r>
              <a:rPr lang="ru-RU" sz="2400" b="0" dirty="0" smtClean="0">
                <a:latin typeface="Calibri"/>
                <a:cs typeface="Calibri"/>
              </a:rPr>
              <a:t>запоминает логин пароль</a:t>
            </a:r>
          </a:p>
          <a:p>
            <a:pPr marL="285750" lvl="0" indent="-285750">
              <a:lnSpc>
                <a:spcPct val="90000"/>
              </a:lnSpc>
              <a:spcBef>
                <a:spcPts val="600"/>
              </a:spcBef>
              <a:buFont typeface="Arial"/>
              <a:buChar char="•"/>
            </a:pPr>
            <a:r>
              <a:rPr lang="ru-RU" sz="2400" b="0" dirty="0" smtClean="0">
                <a:latin typeface="Calibri"/>
                <a:cs typeface="Calibri"/>
              </a:rPr>
              <a:t>сохраняет историю переписки</a:t>
            </a:r>
          </a:p>
          <a:p>
            <a:pPr marL="285750" lvl="0" indent="-285750">
              <a:lnSpc>
                <a:spcPct val="90000"/>
              </a:lnSpc>
              <a:spcBef>
                <a:spcPts val="600"/>
              </a:spcBef>
              <a:buFont typeface="Arial"/>
              <a:buChar char="•"/>
            </a:pPr>
            <a:r>
              <a:rPr lang="ru-RU" sz="2400" b="0" dirty="0" smtClean="0">
                <a:latin typeface="Calibri"/>
                <a:cs typeface="Calibri"/>
              </a:rPr>
              <a:t>в будущем – корпоративный обмен файлами </a:t>
            </a:r>
            <a:endParaRPr lang="ru-RU" sz="2400" b="0" dirty="0">
              <a:latin typeface="Calibri"/>
              <a:cs typeface="Calibri"/>
            </a:endParaRPr>
          </a:p>
        </p:txBody>
      </p:sp>
      <p:pic>
        <p:nvPicPr>
          <p:cNvPr id="11" name="Изображение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1772816"/>
            <a:ext cx="4563616" cy="2369724"/>
          </a:xfrm>
          <a:prstGeom prst="rect">
            <a:avLst/>
          </a:prstGeom>
        </p:spPr>
      </p:pic>
      <p:pic>
        <p:nvPicPr>
          <p:cNvPr id="12" name="Изображение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" y="4858755"/>
            <a:ext cx="644699" cy="584069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1219200" y="4785430"/>
            <a:ext cx="25361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0" dirty="0" smtClean="0">
                <a:latin typeface="Calibri"/>
                <a:cs typeface="Calibri"/>
              </a:rPr>
              <a:t>Скачать:</a:t>
            </a:r>
          </a:p>
          <a:p>
            <a:r>
              <a:rPr lang="en-US" b="0" u="sng" dirty="0" smtClean="0">
                <a:latin typeface="Calibri"/>
                <a:cs typeface="Calibri"/>
              </a:rPr>
              <a:t>http</a:t>
            </a:r>
            <a:r>
              <a:rPr lang="en-US" b="0" u="sng" dirty="0">
                <a:latin typeface="Calibri"/>
                <a:cs typeface="Calibri"/>
              </a:rPr>
              <a:t>://www.1c-bitrix.ru/</a:t>
            </a:r>
            <a:r>
              <a:rPr lang="en-US" b="0" u="sng" dirty="0" smtClean="0">
                <a:latin typeface="Calibri"/>
                <a:cs typeface="Calibri"/>
              </a:rPr>
              <a:t>~</a:t>
            </a:r>
            <a:r>
              <a:rPr lang="en-US" b="0" u="sng" dirty="0" err="1" smtClean="0">
                <a:latin typeface="Calibri"/>
                <a:cs typeface="Calibri"/>
              </a:rPr>
              <a:t>OSXdesktop</a:t>
            </a:r>
            <a:endParaRPr lang="ru-RU" b="0" u="sng" dirty="0">
              <a:latin typeface="Calibri"/>
              <a:cs typeface="Calibri"/>
            </a:endParaRPr>
          </a:p>
        </p:txBody>
      </p:sp>
      <p:pic>
        <p:nvPicPr>
          <p:cNvPr id="14" name="Изображение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1009" y="5881446"/>
            <a:ext cx="609600" cy="539530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1216064" y="5845990"/>
            <a:ext cx="25638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0" dirty="0" smtClean="0">
                <a:latin typeface="Calibri"/>
                <a:cs typeface="Calibri"/>
              </a:rPr>
              <a:t>Скачать:</a:t>
            </a:r>
          </a:p>
          <a:p>
            <a:r>
              <a:rPr lang="en-US" b="0" u="sng" dirty="0">
                <a:latin typeface="Calibri"/>
                <a:cs typeface="Calibri"/>
              </a:rPr>
              <a:t>http://www.1c-bitrix.ru/~</a:t>
            </a:r>
            <a:r>
              <a:rPr lang="en-US" b="0" u="sng" dirty="0" err="1">
                <a:latin typeface="Calibri"/>
                <a:cs typeface="Calibri"/>
              </a:rPr>
              <a:t>WinDesktop</a:t>
            </a:r>
            <a:endParaRPr lang="ru-RU" b="0" u="sng" dirty="0">
              <a:latin typeface="Calibri"/>
              <a:cs typeface="Calibri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944" y="154736"/>
            <a:ext cx="2191056" cy="876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390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73" y="-11064"/>
            <a:ext cx="9154224" cy="6869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 bwMode="auto">
          <a:xfrm>
            <a:off x="-11874" y="2445325"/>
            <a:ext cx="9155874" cy="2057400"/>
          </a:xfrm>
          <a:prstGeom prst="rect">
            <a:avLst/>
          </a:prstGeom>
          <a:solidFill>
            <a:srgbClr val="FFFFFF">
              <a:alpha val="80000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 bwMode="auto">
          <a:xfrm>
            <a:off x="76200" y="2885700"/>
            <a:ext cx="8839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r"/>
            <a:r>
              <a:rPr lang="ru-RU" sz="5400" b="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Многодепартаментность</a:t>
            </a:r>
          </a:p>
        </p:txBody>
      </p:sp>
      <p:pic>
        <p:nvPicPr>
          <p:cNvPr id="8" name="Picture 4" descr="C:\Users\Natalia\Desktop\Для презентаций\stickers-bullet\arrow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3775" y="2490453"/>
            <a:ext cx="26670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944" y="154736"/>
            <a:ext cx="2191056" cy="876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622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330562"/>
            <a:ext cx="7923139" cy="4363798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231302" y="11273"/>
            <a:ext cx="5996882" cy="997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/>
              <a:t>Многодепартаментность</a:t>
            </a:r>
            <a:endParaRPr lang="en-US" sz="2800" b="1" dirty="0" smtClean="0">
              <a:latin typeface="Verdana" pitchFamily="34" charset="0"/>
            </a:endParaRPr>
          </a:p>
        </p:txBody>
      </p:sp>
      <p:pic>
        <p:nvPicPr>
          <p:cNvPr id="10" name="Picture 2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75" y="134076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944" y="154736"/>
            <a:ext cx="2191056" cy="876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966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6" y="-8906"/>
            <a:ext cx="9146176" cy="6866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 bwMode="auto">
          <a:xfrm>
            <a:off x="3956" y="2333500"/>
            <a:ext cx="9146175" cy="2252350"/>
          </a:xfrm>
          <a:prstGeom prst="rect">
            <a:avLst/>
          </a:prstGeom>
          <a:solidFill>
            <a:srgbClr val="FFFFFF">
              <a:alpha val="74902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76200" y="2885700"/>
            <a:ext cx="8839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r"/>
            <a:r>
              <a:rPr lang="ru-RU" sz="6000" b="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Производительность</a:t>
            </a:r>
          </a:p>
        </p:txBody>
      </p:sp>
      <p:pic>
        <p:nvPicPr>
          <p:cNvPr id="10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7860" y="238450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3" y="154737"/>
            <a:ext cx="2191056" cy="876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867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2"/>
          <p:cNvPicPr>
            <a:picLocks noChangeAspect="1"/>
          </p:cNvPicPr>
          <p:nvPr/>
        </p:nvPicPr>
        <p:blipFill rotWithShape="1">
          <a:blip r:embed="rId3"/>
          <a:srcRect t="2894" b="8929"/>
          <a:stretch/>
        </p:blipFill>
        <p:spPr bwMode="auto">
          <a:xfrm>
            <a:off x="0" y="0"/>
            <a:ext cx="9121140" cy="6858000"/>
          </a:xfrm>
          <a:prstGeom prst="roundRect">
            <a:avLst>
              <a:gd name="adj" fmla="val 225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Скругленный прямоугольник 12"/>
          <p:cNvSpPr/>
          <p:nvPr/>
        </p:nvSpPr>
        <p:spPr>
          <a:xfrm>
            <a:off x="0" y="0"/>
            <a:ext cx="5105400" cy="6840000"/>
          </a:xfrm>
          <a:prstGeom prst="roundRect">
            <a:avLst>
              <a:gd name="adj" fmla="val 0"/>
            </a:avLst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19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12120" y="15240"/>
            <a:ext cx="4344618" cy="876300"/>
          </a:xfrm>
        </p:spPr>
        <p:txBody>
          <a:bodyPr/>
          <a:lstStyle/>
          <a:p>
            <a:pPr algn="l" eaLnBrk="1" hangingPunct="1"/>
            <a:r>
              <a:rPr lang="ru-RU" sz="2800" b="1" dirty="0" smtClean="0">
                <a:solidFill>
                  <a:srgbClr val="00091A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Веб-кластер</a:t>
            </a:r>
            <a:endParaRPr lang="en-US" sz="2800" b="1" dirty="0" smtClean="0">
              <a:solidFill>
                <a:srgbClr val="00091A"/>
              </a:solidFill>
              <a:latin typeface="Calibri" pitchFamily="34" charset="0"/>
              <a:ea typeface="Verdana" pitchFamily="34" charset="0"/>
              <a:cs typeface="Calibri" pitchFamily="34" charset="0"/>
            </a:endParaRPr>
          </a:p>
        </p:txBody>
      </p:sp>
      <p:pic>
        <p:nvPicPr>
          <p:cNvPr id="14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320" y="304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74960" y="1147950"/>
            <a:ext cx="4425640" cy="5213365"/>
          </a:xfrm>
          <a:prstGeom prst="rect">
            <a:avLst/>
          </a:prstGeom>
          <a:noFill/>
        </p:spPr>
        <p:txBody>
          <a:bodyPr wrap="square" lIns="82945" tIns="41473" rIns="82945" bIns="41473">
            <a:spAutoFit/>
          </a:bodyPr>
          <a:lstStyle/>
          <a:p>
            <a:pPr>
              <a:defRPr/>
            </a:pPr>
            <a:r>
              <a:rPr lang="ru-RU" sz="20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Основные задачи, которые решает веб-кластер:</a:t>
            </a:r>
          </a:p>
          <a:p>
            <a:pPr>
              <a:defRPr/>
            </a:pPr>
            <a:endParaRPr lang="ru-RU" sz="2000" b="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marL="285750" indent="-285750">
              <a:spcBef>
                <a:spcPts val="544"/>
              </a:spcBef>
              <a:spcAft>
                <a:spcPts val="544"/>
              </a:spcAft>
              <a:buSzPct val="120000"/>
              <a:buBlip>
                <a:blip r:embed="rId5"/>
              </a:buBlip>
              <a:defRPr/>
            </a:pPr>
            <a:r>
              <a:rPr lang="x-none" sz="20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Обеспечение высокой доступности сервиса (так называемые HA - High Availability или Failover кластеры)</a:t>
            </a:r>
            <a:endParaRPr lang="ru-RU" sz="2000" b="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marL="285750" indent="-285750">
              <a:spcBef>
                <a:spcPts val="544"/>
              </a:spcBef>
              <a:spcAft>
                <a:spcPts val="544"/>
              </a:spcAft>
              <a:buSzPct val="120000"/>
              <a:buBlip>
                <a:blip r:embed="rId5"/>
              </a:buBlip>
              <a:defRPr/>
            </a:pPr>
            <a:r>
              <a:rPr lang="x-none" sz="20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Масштабирование </a:t>
            </a:r>
            <a:r>
              <a:rPr lang="ru-RU" sz="20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веб-проекта</a:t>
            </a:r>
            <a:r>
              <a:rPr lang="x-none" sz="20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в условиях возрастающей нагрузки (HP - High Performance кластеры)</a:t>
            </a:r>
            <a:endParaRPr lang="ru-RU" sz="2000" b="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marL="285750" indent="-285750">
              <a:spcBef>
                <a:spcPts val="544"/>
              </a:spcBef>
              <a:spcAft>
                <a:spcPts val="544"/>
              </a:spcAft>
              <a:buSzPct val="120000"/>
              <a:buBlip>
                <a:blip r:embed="rId5"/>
              </a:buBlip>
              <a:defRPr/>
            </a:pPr>
            <a:r>
              <a:rPr lang="ru-RU" sz="20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Балансирование нагрузки, трафика, данных между несколькими серверами.</a:t>
            </a:r>
          </a:p>
          <a:p>
            <a:pPr marL="285750" indent="-285750">
              <a:spcBef>
                <a:spcPts val="544"/>
              </a:spcBef>
              <a:spcAft>
                <a:spcPts val="544"/>
              </a:spcAft>
              <a:buSzPct val="120000"/>
              <a:buBlip>
                <a:blip r:embed="rId5"/>
              </a:buBlip>
              <a:defRPr/>
            </a:pPr>
            <a:r>
              <a:rPr lang="ru-RU" sz="20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Создание целостной резервной копии данных для </a:t>
            </a:r>
            <a:r>
              <a:rPr lang="en-US" sz="20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MySQL</a:t>
            </a:r>
            <a:r>
              <a:rPr lang="ru-RU" sz="20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.</a:t>
            </a:r>
          </a:p>
          <a:p>
            <a:pPr>
              <a:defRPr/>
            </a:pPr>
            <a:endParaRPr lang="ru-RU" sz="2000" b="0" dirty="0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944" y="154736"/>
            <a:ext cx="2191056" cy="876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375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Natalia\Downloads\6895155_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386" y="0"/>
            <a:ext cx="91573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 bwMode="auto">
          <a:xfrm>
            <a:off x="3957" y="2333500"/>
            <a:ext cx="9140044" cy="2252350"/>
          </a:xfrm>
          <a:prstGeom prst="rect">
            <a:avLst/>
          </a:prstGeom>
          <a:solidFill>
            <a:srgbClr val="FFFFFF">
              <a:alpha val="74902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76200" y="2885700"/>
            <a:ext cx="8839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r"/>
            <a:r>
              <a:rPr lang="ru-RU" sz="5400" b="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Безопасность</a:t>
            </a:r>
          </a:p>
        </p:txBody>
      </p:sp>
      <p:pic>
        <p:nvPicPr>
          <p:cNvPr id="10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7860" y="238450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3" y="154737"/>
            <a:ext cx="2191056" cy="876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219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1" name="Изображение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989138"/>
            <a:ext cx="6121400" cy="482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2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04788" y="-27384"/>
            <a:ext cx="6142037" cy="892175"/>
          </a:xfrm>
        </p:spPr>
        <p:txBody>
          <a:bodyPr/>
          <a:lstStyle/>
          <a:p>
            <a:pPr algn="l" eaLnBrk="1" hangingPunct="1"/>
            <a:r>
              <a:rPr lang="ru-RU" sz="3200" b="1" dirty="0">
                <a:solidFill>
                  <a:srgbClr val="00091A"/>
                </a:solidFill>
                <a:latin typeface="Calibri" charset="0"/>
                <a:ea typeface="Verdana" charset="0"/>
              </a:rPr>
              <a:t>«Панель безопасности»</a:t>
            </a:r>
            <a:endParaRPr lang="en-US" sz="3200" b="1" dirty="0">
              <a:solidFill>
                <a:srgbClr val="00091A"/>
              </a:solidFill>
              <a:latin typeface="Calibri" charset="0"/>
              <a:ea typeface="Verdana" charset="0"/>
            </a:endParaRPr>
          </a:p>
        </p:txBody>
      </p:sp>
      <p:sp>
        <p:nvSpPr>
          <p:cNvPr id="97283" name="Прямоугольник 3"/>
          <p:cNvSpPr>
            <a:spLocks noChangeArrowheads="1"/>
          </p:cNvSpPr>
          <p:nvPr/>
        </p:nvSpPr>
        <p:spPr bwMode="auto">
          <a:xfrm>
            <a:off x="533400" y="1336675"/>
            <a:ext cx="82867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sz="2400">
                <a:solidFill>
                  <a:srgbClr val="000000"/>
                </a:solidFill>
                <a:latin typeface="Calibri" charset="0"/>
                <a:ea typeface="Verdana" charset="0"/>
              </a:rPr>
              <a:t>Оценка уровней безопасности веб-проекта</a:t>
            </a:r>
          </a:p>
        </p:txBody>
      </p:sp>
      <p:pic>
        <p:nvPicPr>
          <p:cNvPr id="9728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7286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143827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87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3" y="1206500"/>
            <a:ext cx="8915400" cy="1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944" y="154736"/>
            <a:ext cx="2191056" cy="876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36180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8226" y="1752600"/>
            <a:ext cx="2667000" cy="1893195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61" name="Прямоугольник 3"/>
          <p:cNvSpPr>
            <a:spLocks noChangeArrowheads="1"/>
          </p:cNvSpPr>
          <p:nvPr/>
        </p:nvSpPr>
        <p:spPr bwMode="auto">
          <a:xfrm>
            <a:off x="425450" y="1600200"/>
            <a:ext cx="3886200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ru-RU" dirty="0">
                <a:latin typeface="+mj-lt"/>
              </a:rPr>
              <a:t>Ваши сотрудники авторизуются на </a:t>
            </a:r>
            <a:r>
              <a:rPr lang="ru-RU" dirty="0" smtClean="0">
                <a:latin typeface="+mj-lt"/>
              </a:rPr>
              <a:t>портале, </a:t>
            </a:r>
            <a:r>
              <a:rPr lang="ru-RU" dirty="0">
                <a:latin typeface="+mj-lt"/>
              </a:rPr>
              <a:t>используя свой логин, пароль и цифровой ключ со своего персонального </a:t>
            </a:r>
            <a:r>
              <a:rPr lang="ru-RU" dirty="0" err="1">
                <a:latin typeface="+mj-lt"/>
              </a:rPr>
              <a:t>брелка</a:t>
            </a:r>
            <a:r>
              <a:rPr lang="ru-RU" dirty="0">
                <a:latin typeface="+mj-lt"/>
              </a:rPr>
              <a:t>. </a:t>
            </a:r>
            <a:r>
              <a:rPr lang="ru-RU" i="1" dirty="0">
                <a:latin typeface="+mj-lt"/>
              </a:rPr>
              <a:t>Ключ используется только один раз и для каждой авторизации пользователя </a:t>
            </a:r>
            <a:r>
              <a:rPr lang="ru-RU" i="1" dirty="0" err="1">
                <a:latin typeface="+mj-lt"/>
              </a:rPr>
              <a:t>генерится</a:t>
            </a:r>
            <a:r>
              <a:rPr lang="ru-RU" i="1" dirty="0">
                <a:latin typeface="+mj-lt"/>
              </a:rPr>
              <a:t> новый набор цифр.</a:t>
            </a:r>
            <a:endParaRPr lang="en-US" i="1" dirty="0">
              <a:latin typeface="+mj-lt"/>
            </a:endParaRPr>
          </a:p>
          <a:p>
            <a:pPr>
              <a:defRPr/>
            </a:pPr>
            <a:endParaRPr lang="ru-RU" dirty="0">
              <a:latin typeface="+mj-lt"/>
            </a:endParaRPr>
          </a:p>
          <a:p>
            <a:pPr>
              <a:defRPr/>
            </a:pPr>
            <a:endParaRPr lang="en-US" dirty="0">
              <a:latin typeface="+mj-lt"/>
            </a:endParaRPr>
          </a:p>
          <a:p>
            <a:pPr>
              <a:defRPr/>
            </a:pPr>
            <a:r>
              <a:rPr lang="ru-RU" dirty="0">
                <a:latin typeface="+mj-lt"/>
              </a:rPr>
              <a:t>Технология одноразовых паролей (</a:t>
            </a:r>
            <a:r>
              <a:rPr lang="ru-RU" dirty="0" err="1">
                <a:latin typeface="+mj-lt"/>
              </a:rPr>
              <a:t>One</a:t>
            </a:r>
            <a:r>
              <a:rPr lang="ru-RU" dirty="0">
                <a:latin typeface="+mj-lt"/>
              </a:rPr>
              <a:t> </a:t>
            </a:r>
            <a:r>
              <a:rPr lang="ru-RU" dirty="0" err="1">
                <a:latin typeface="+mj-lt"/>
              </a:rPr>
              <a:t>Time</a:t>
            </a:r>
            <a:r>
              <a:rPr lang="ru-RU" dirty="0">
                <a:latin typeface="+mj-lt"/>
              </a:rPr>
              <a:t> </a:t>
            </a:r>
            <a:r>
              <a:rPr lang="ru-RU" dirty="0" err="1">
                <a:latin typeface="+mj-lt"/>
              </a:rPr>
              <a:t>Password</a:t>
            </a:r>
            <a:r>
              <a:rPr lang="ru-RU" dirty="0">
                <a:latin typeface="+mj-lt"/>
              </a:rPr>
              <a:t> - OTP) с использованием </a:t>
            </a:r>
            <a:r>
              <a:rPr lang="ru-RU" dirty="0" err="1">
                <a:latin typeface="+mj-lt"/>
              </a:rPr>
              <a:t>брелков</a:t>
            </a:r>
            <a:r>
              <a:rPr lang="ru-RU" dirty="0">
                <a:latin typeface="+mj-lt"/>
              </a:rPr>
              <a:t> </a:t>
            </a:r>
            <a:r>
              <a:rPr lang="ru-RU" dirty="0" err="1">
                <a:latin typeface="+mj-lt"/>
              </a:rPr>
              <a:t>Aladdin</a:t>
            </a:r>
            <a:r>
              <a:rPr lang="ru-RU" dirty="0">
                <a:latin typeface="+mj-lt"/>
              </a:rPr>
              <a:t> </a:t>
            </a:r>
            <a:r>
              <a:rPr lang="ru-RU" dirty="0" err="1">
                <a:latin typeface="+mj-lt"/>
              </a:rPr>
              <a:t>eToken</a:t>
            </a:r>
            <a:r>
              <a:rPr lang="ru-RU" dirty="0">
                <a:latin typeface="+mj-lt"/>
              </a:rPr>
              <a:t> PASS</a:t>
            </a:r>
            <a:r>
              <a:rPr lang="en-US" dirty="0">
                <a:latin typeface="+mj-lt"/>
              </a:rPr>
              <a:t> </a:t>
            </a:r>
            <a:r>
              <a:rPr lang="ru-RU" dirty="0">
                <a:latin typeface="+mj-lt"/>
              </a:rPr>
              <a:t>позволяет быть однозначно уверенным, что на </a:t>
            </a:r>
            <a:r>
              <a:rPr lang="ru-RU" dirty="0" smtClean="0">
                <a:latin typeface="+mj-lt"/>
              </a:rPr>
              <a:t>портале авторизуется </a:t>
            </a:r>
            <a:r>
              <a:rPr lang="ru-RU" dirty="0">
                <a:latin typeface="+mj-lt"/>
              </a:rPr>
              <a:t>именно тот человек, которому выдали брелок.</a:t>
            </a:r>
          </a:p>
        </p:txBody>
      </p:sp>
      <p:sp>
        <p:nvSpPr>
          <p:cNvPr id="96262" name="TextBox 7"/>
          <p:cNvSpPr txBox="1">
            <a:spLocks noChangeArrowheads="1"/>
          </p:cNvSpPr>
          <p:nvPr/>
        </p:nvSpPr>
        <p:spPr bwMode="auto">
          <a:xfrm>
            <a:off x="4692650" y="4127500"/>
            <a:ext cx="4343400" cy="2277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ru-RU" sz="1800" b="0" dirty="0">
                <a:latin typeface="+mj-lt"/>
              </a:rPr>
              <a:t>Корректность работы электронных ключей </a:t>
            </a:r>
            <a:r>
              <a:rPr lang="en-US" sz="1800" b="0" dirty="0" err="1">
                <a:latin typeface="+mj-lt"/>
              </a:rPr>
              <a:t>eToken</a:t>
            </a:r>
            <a:r>
              <a:rPr lang="en-US" sz="1800" b="0" dirty="0">
                <a:latin typeface="+mj-lt"/>
              </a:rPr>
              <a:t> PASS</a:t>
            </a:r>
            <a:r>
              <a:rPr lang="ru-RU" sz="1800" b="0" dirty="0">
                <a:latin typeface="+mj-lt"/>
              </a:rPr>
              <a:t> для системы «1С-Битрикс: </a:t>
            </a:r>
            <a:r>
              <a:rPr lang="ru-RU" sz="1800" b="0" dirty="0" smtClean="0">
                <a:latin typeface="+mj-lt"/>
              </a:rPr>
              <a:t>Корпоративный портал» </a:t>
            </a:r>
            <a:r>
              <a:rPr lang="ru-RU" sz="1800" b="0" dirty="0">
                <a:latin typeface="+mj-lt"/>
              </a:rPr>
              <a:t>подтверждается соответствующим </a:t>
            </a:r>
            <a:r>
              <a:rPr lang="ru-RU" sz="1800" dirty="0">
                <a:latin typeface="+mj-lt"/>
              </a:rPr>
              <a:t>сертификатом компании </a:t>
            </a:r>
            <a:r>
              <a:rPr lang="en-US" sz="1800" dirty="0">
                <a:latin typeface="+mj-lt"/>
              </a:rPr>
              <a:t>Aladdin</a:t>
            </a:r>
            <a:r>
              <a:rPr lang="ru-RU" sz="1800" b="0" dirty="0">
                <a:latin typeface="+mj-lt"/>
              </a:rPr>
              <a:t>, выданным на основании серии испытаний.</a:t>
            </a:r>
          </a:p>
          <a:p>
            <a:pPr eaLnBrk="1" hangingPunct="1">
              <a:defRPr/>
            </a:pPr>
            <a:endParaRPr lang="ru-RU" sz="1600" b="0" dirty="0"/>
          </a:p>
        </p:txBody>
      </p:sp>
      <p:pic>
        <p:nvPicPr>
          <p:cNvPr id="99332" name="Рисунок 9" descr="aladdin-logo_s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1300" y="2108200"/>
            <a:ext cx="700088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251520" y="70520"/>
            <a:ext cx="597693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normAutofit fontScale="925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>
              <a:defRPr/>
            </a:pPr>
            <a:r>
              <a:rPr lang="ru-RU" sz="3200" b="1" dirty="0" smtClean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Технология</a:t>
            </a:r>
            <a:r>
              <a:rPr lang="ru-RU" sz="32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 </a:t>
            </a:r>
            <a:r>
              <a:rPr lang="ru-RU" sz="3200" b="1" dirty="0" smtClean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одноразовых </a:t>
            </a:r>
            <a:r>
              <a:rPr lang="ru-RU" sz="32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паролей</a:t>
            </a:r>
            <a:endParaRPr lang="en-US" sz="3200" b="1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99334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1" y="1038448"/>
            <a:ext cx="8915400" cy="1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944" y="154736"/>
            <a:ext cx="2191056" cy="876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61644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3" name="TextBox 1"/>
          <p:cNvSpPr txBox="1">
            <a:spLocks noChangeArrowheads="1"/>
          </p:cNvSpPr>
          <p:nvPr/>
        </p:nvSpPr>
        <p:spPr bwMode="auto">
          <a:xfrm>
            <a:off x="906463" y="1716088"/>
            <a:ext cx="4608512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ru-RU" sz="2000" b="0" dirty="0">
                <a:latin typeface="+mj-lt"/>
              </a:rPr>
              <a:t>Готовое мобильное веб-приложение </a:t>
            </a:r>
            <a:r>
              <a:rPr lang="en-US" sz="2000" b="0" dirty="0" err="1">
                <a:latin typeface="+mj-lt"/>
              </a:rPr>
              <a:t>BitrixOTP</a:t>
            </a:r>
            <a:r>
              <a:rPr lang="ru-RU" sz="2000" b="0" dirty="0">
                <a:latin typeface="+mj-lt"/>
              </a:rPr>
              <a:t>, которое включено в модуль «</a:t>
            </a:r>
            <a:r>
              <a:rPr lang="ru-RU" sz="2000" b="0" dirty="0" err="1">
                <a:latin typeface="+mj-lt"/>
              </a:rPr>
              <a:t>Проактивной</a:t>
            </a:r>
            <a:r>
              <a:rPr lang="ru-RU" sz="2000" b="0" dirty="0">
                <a:latin typeface="+mj-lt"/>
              </a:rPr>
              <a:t> защиты», </a:t>
            </a:r>
            <a:r>
              <a:rPr lang="ru-RU" sz="2000" b="0" dirty="0" smtClean="0">
                <a:latin typeface="+mj-lt"/>
              </a:rPr>
              <a:t>можно скачать бесплатно.</a:t>
            </a:r>
            <a:endParaRPr lang="en-US" sz="2000" b="0" dirty="0">
              <a:latin typeface="+mj-lt"/>
            </a:endParaRPr>
          </a:p>
          <a:p>
            <a:pPr eaLnBrk="1" hangingPunct="1">
              <a:defRPr/>
            </a:pPr>
            <a:endParaRPr lang="en-US" sz="2000" b="0" dirty="0">
              <a:latin typeface="+mj-lt"/>
            </a:endParaRPr>
          </a:p>
          <a:p>
            <a:pPr eaLnBrk="1" hangingPunct="1">
              <a:defRPr/>
            </a:pPr>
            <a:r>
              <a:rPr lang="en-US" sz="2000" b="0" dirty="0" err="1">
                <a:latin typeface="+mj-lt"/>
              </a:rPr>
              <a:t>BitrixOTP</a:t>
            </a:r>
            <a:r>
              <a:rPr lang="en-US" sz="2000" b="0" dirty="0">
                <a:latin typeface="+mj-lt"/>
              </a:rPr>
              <a:t> </a:t>
            </a:r>
            <a:r>
              <a:rPr lang="ru-RU" sz="2000" b="0" dirty="0">
                <a:latin typeface="+mj-lt"/>
              </a:rPr>
              <a:t>опубликовано в </a:t>
            </a:r>
            <a:r>
              <a:rPr lang="en-US" sz="2000" b="0" dirty="0">
                <a:latin typeface="+mj-lt"/>
              </a:rPr>
              <a:t>Apple App Store </a:t>
            </a:r>
            <a:r>
              <a:rPr lang="ru-RU" sz="2000" b="0" dirty="0">
                <a:latin typeface="+mj-lt"/>
              </a:rPr>
              <a:t>и </a:t>
            </a:r>
            <a:r>
              <a:rPr lang="en-US" sz="2000" b="0" dirty="0">
                <a:latin typeface="+mj-lt"/>
              </a:rPr>
              <a:t>Android Market</a:t>
            </a:r>
            <a:r>
              <a:rPr lang="ru-RU" sz="2000" b="0" dirty="0">
                <a:latin typeface="+mj-lt"/>
              </a:rPr>
              <a:t>.</a:t>
            </a:r>
            <a:endParaRPr lang="en-US" sz="2000" b="0" dirty="0">
              <a:latin typeface="+mj-lt"/>
            </a:endParaRPr>
          </a:p>
        </p:txBody>
      </p:sp>
      <p:pic>
        <p:nvPicPr>
          <p:cNvPr id="4098" name="Picture 2" descr="C:\Users\Natalia\Desktop\__________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8114" y="2229134"/>
            <a:ext cx="2496278" cy="3744416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10035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4349750"/>
            <a:ext cx="2057400" cy="164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56" name="Стрелка вправо 2"/>
          <p:cNvSpPr>
            <a:spLocks noChangeArrowheads="1"/>
          </p:cNvSpPr>
          <p:nvPr/>
        </p:nvSpPr>
        <p:spPr bwMode="auto">
          <a:xfrm>
            <a:off x="5181600" y="4876800"/>
            <a:ext cx="685800" cy="592138"/>
          </a:xfrm>
          <a:prstGeom prst="rightArrow">
            <a:avLst>
              <a:gd name="adj1" fmla="val 50000"/>
              <a:gd name="adj2" fmla="val 50048"/>
            </a:avLst>
          </a:prstGeom>
          <a:gradFill rotWithShape="1">
            <a:gsLst>
              <a:gs pos="0">
                <a:srgbClr val="EA8C8C"/>
              </a:gs>
              <a:gs pos="50000">
                <a:srgbClr val="F0BABA"/>
              </a:gs>
              <a:gs pos="100000">
                <a:srgbClr val="F7DEDE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425450" y="244475"/>
            <a:ext cx="675957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normAutofit fontScale="92500" lnSpcReduction="2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>
              <a:defRPr/>
            </a:pPr>
            <a:r>
              <a:rPr lang="ru-RU" sz="3200" b="1" dirty="0">
                <a:solidFill>
                  <a:schemeClr val="tx1"/>
                </a:solidFill>
              </a:rPr>
              <a:t>Веб-приложение для генерации</a:t>
            </a:r>
            <a:br>
              <a:rPr lang="ru-RU" sz="3200" b="1" dirty="0">
                <a:solidFill>
                  <a:schemeClr val="tx1"/>
                </a:solidFill>
              </a:rPr>
            </a:br>
            <a:r>
              <a:rPr lang="ru-RU" sz="3200" b="1" dirty="0">
                <a:solidFill>
                  <a:schemeClr val="tx1"/>
                </a:solidFill>
              </a:rPr>
              <a:t>одноразовых паролей (</a:t>
            </a:r>
            <a:r>
              <a:rPr lang="en-US" sz="3200" b="1" dirty="0">
                <a:solidFill>
                  <a:schemeClr val="tx1"/>
                </a:solidFill>
              </a:rPr>
              <a:t>OTP</a:t>
            </a:r>
            <a:r>
              <a:rPr lang="ru-RU" sz="3200" b="1" dirty="0">
                <a:solidFill>
                  <a:schemeClr val="tx1"/>
                </a:solidFill>
              </a:rPr>
              <a:t>)</a:t>
            </a:r>
            <a:endParaRPr lang="en-US" sz="3200" b="1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00358" name="Picture 4" descr="C:\Users\Natalia\Desktop\Для презентаций\stickers-bullet\arrow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" y="1790700"/>
            <a:ext cx="2667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59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6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149350"/>
            <a:ext cx="8915400" cy="1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944" y="154736"/>
            <a:ext cx="2191056" cy="876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167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364692"/>
            <a:ext cx="2621602" cy="2796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35" name="Прямоугольник 7"/>
          <p:cNvSpPr>
            <a:spLocks noChangeArrowheads="1"/>
          </p:cNvSpPr>
          <p:nvPr/>
        </p:nvSpPr>
        <p:spPr bwMode="auto">
          <a:xfrm>
            <a:off x="942085" y="4785825"/>
            <a:ext cx="3738957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sz="2000" dirty="0">
                <a:latin typeface="+mj-lt"/>
              </a:rPr>
              <a:t>ФСТЭК</a:t>
            </a:r>
            <a:r>
              <a:rPr lang="ru-RU" sz="2000" b="0" dirty="0">
                <a:latin typeface="+mj-lt"/>
              </a:rPr>
              <a:t> (России) - Федеральная служба по техническому и экспортному контролю.</a:t>
            </a: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425720" y="11273"/>
            <a:ext cx="6758528" cy="969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3200" b="1" dirty="0">
                <a:solidFill>
                  <a:schemeClr val="tx1"/>
                </a:solidFill>
              </a:rPr>
              <a:t>Сертификация ФСТЭК</a:t>
            </a:r>
            <a:endParaRPr lang="en-US" sz="3200" b="1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1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405636"/>
            <a:ext cx="3047502" cy="4301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 descr="C:\Users\Natalia\Desktop\Для презентаций\stickers-bullet\arrow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740" y="4826769"/>
            <a:ext cx="26670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944" y="154736"/>
            <a:ext cx="2191056" cy="876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954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Изображение 12" descr="9018971_l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0" r="6225"/>
          <a:stretch/>
        </p:blipFill>
        <p:spPr>
          <a:xfrm>
            <a:off x="-5039" y="0"/>
            <a:ext cx="9149040" cy="685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 bwMode="auto">
          <a:xfrm>
            <a:off x="3957" y="2480950"/>
            <a:ext cx="9140044" cy="2057400"/>
          </a:xfrm>
          <a:prstGeom prst="rect">
            <a:avLst/>
          </a:prstGeom>
          <a:solidFill>
            <a:srgbClr val="FFFFFF">
              <a:alpha val="89804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 bwMode="auto">
          <a:xfrm>
            <a:off x="0" y="2743200"/>
            <a:ext cx="8686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ru-RU" dirty="0" smtClean="0">
                <a:latin typeface="Calibri" pitchFamily="34" charset="0"/>
                <a:cs typeface="Calibri" pitchFamily="34" charset="0"/>
              </a:rPr>
              <a:t>Управление документами</a:t>
            </a:r>
          </a:p>
        </p:txBody>
      </p:sp>
      <p:pic>
        <p:nvPicPr>
          <p:cNvPr id="9" name="Picture 4" descr="C:\Users\Natalia\Desktop\Для презентаций\stickers-bullet\arrow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1075" y="2541253"/>
            <a:ext cx="26670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3" y="154737"/>
            <a:ext cx="2191056" cy="876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306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Изображение 9" descr="13439906_m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001366"/>
            <a:ext cx="4231596" cy="2819400"/>
          </a:xfrm>
          <a:prstGeom prst="rect">
            <a:avLst/>
          </a:prstGeom>
        </p:spPr>
      </p:pic>
      <p:sp>
        <p:nvSpPr>
          <p:cNvPr id="12" name="Содержимое 3"/>
          <p:cNvSpPr txBox="1">
            <a:spLocks/>
          </p:cNvSpPr>
          <p:nvPr/>
        </p:nvSpPr>
        <p:spPr bwMode="auto">
          <a:xfrm>
            <a:off x="4324672" y="1556792"/>
            <a:ext cx="44958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90000"/>
              </a:lnSpc>
              <a:buSzPct val="60000"/>
            </a:pPr>
            <a:r>
              <a:rPr lang="ru-RU" sz="2000" dirty="0" smtClean="0">
                <a:solidFill>
                  <a:schemeClr val="tx1"/>
                </a:solidFill>
                <a:latin typeface="Calibri"/>
                <a:cs typeface="Calibri"/>
              </a:rPr>
              <a:t>Каждому лицензионному ключу </a:t>
            </a:r>
            <a:r>
              <a:rPr lang="ru-RU" sz="2000" b="1" dirty="0" smtClean="0">
                <a:solidFill>
                  <a:schemeClr val="tx1"/>
                </a:solidFill>
                <a:latin typeface="Calibri"/>
                <a:cs typeface="Calibri"/>
              </a:rPr>
              <a:t>бесплатно</a:t>
            </a:r>
            <a:r>
              <a:rPr lang="ru-RU" sz="2000" dirty="0" smtClean="0">
                <a:solidFill>
                  <a:schemeClr val="tx1"/>
                </a:solidFill>
                <a:latin typeface="Calibri"/>
                <a:cs typeface="Calibri"/>
              </a:rPr>
              <a:t> будет выделено место в облаке (в зависимости от редакции).</a:t>
            </a:r>
            <a:endParaRPr lang="ru-RU" sz="200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7094345"/>
              </p:ext>
            </p:extLst>
          </p:nvPr>
        </p:nvGraphicFramePr>
        <p:xfrm>
          <a:off x="4427984" y="2708920"/>
          <a:ext cx="4419600" cy="1371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62200"/>
                <a:gridCol w="2057400"/>
              </a:tblGrid>
              <a:tr h="285750"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Редакция</a:t>
                      </a:r>
                      <a:endParaRPr lang="ru-RU" sz="1800" b="0" dirty="0">
                        <a:latin typeface="Calibri"/>
                        <a:cs typeface="Calibri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Место в облаке</a:t>
                      </a:r>
                      <a:endParaRPr lang="ru-RU" sz="1800" b="0" dirty="0">
                        <a:latin typeface="Calibri"/>
                        <a:cs typeface="Calibri"/>
                      </a:endParaRPr>
                    </a:p>
                  </a:txBody>
                  <a:tcPr marT="34290" marB="34290"/>
                </a:tc>
              </a:tr>
              <a:tr h="285750"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Совместная</a:t>
                      </a:r>
                      <a:r>
                        <a:rPr lang="ru-RU" sz="1800" baseline="0" dirty="0" smtClean="0"/>
                        <a:t> работа</a:t>
                      </a:r>
                      <a:endParaRPr lang="ru-RU" sz="1800" b="0" dirty="0">
                        <a:latin typeface="Calibri"/>
                        <a:cs typeface="Calibri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6 Гб</a:t>
                      </a:r>
                      <a:endParaRPr lang="ru-RU" sz="1800" b="0" dirty="0">
                        <a:latin typeface="Calibri"/>
                        <a:cs typeface="Calibri"/>
                      </a:endParaRPr>
                    </a:p>
                  </a:txBody>
                  <a:tcPr marT="34290" marB="34290"/>
                </a:tc>
              </a:tr>
              <a:tr h="285750"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Бизнес-процессы</a:t>
                      </a:r>
                      <a:endParaRPr lang="ru-RU" sz="1800" b="0" dirty="0">
                        <a:latin typeface="Calibri"/>
                        <a:cs typeface="Calibri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10 Гб</a:t>
                      </a:r>
                      <a:endParaRPr lang="ru-RU" sz="1800" b="0" dirty="0">
                        <a:latin typeface="Calibri"/>
                        <a:cs typeface="Calibri"/>
                      </a:endParaRPr>
                    </a:p>
                  </a:txBody>
                  <a:tcPr marT="34290" marB="34290"/>
                </a:tc>
              </a:tr>
              <a:tr h="285750"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Холдинг</a:t>
                      </a:r>
                      <a:endParaRPr lang="ru-RU" sz="1800" b="0" dirty="0">
                        <a:latin typeface="Calibri"/>
                        <a:cs typeface="Calibri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25 Гб</a:t>
                      </a:r>
                      <a:endParaRPr lang="ru-RU" sz="1800" b="0" dirty="0">
                        <a:latin typeface="Calibri"/>
                        <a:cs typeface="Calibri"/>
                      </a:endParaRPr>
                    </a:p>
                  </a:txBody>
                  <a:tcPr marT="34290" marB="34290"/>
                </a:tc>
              </a:tr>
            </a:tbl>
          </a:graphicData>
        </a:graphic>
      </p:graphicFrame>
      <p:sp>
        <p:nvSpPr>
          <p:cNvPr id="16" name="Содержимое 3"/>
          <p:cNvSpPr txBox="1">
            <a:spLocks/>
          </p:cNvSpPr>
          <p:nvPr/>
        </p:nvSpPr>
        <p:spPr bwMode="auto">
          <a:xfrm>
            <a:off x="4400872" y="4371950"/>
            <a:ext cx="441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SzPct val="60000"/>
              <a:buFontTx/>
              <a:buNone/>
            </a:pPr>
            <a:r>
              <a:rPr lang="ru-RU" sz="1800" b="0" dirty="0" smtClean="0">
                <a:latin typeface="Calibri"/>
                <a:cs typeface="Calibri"/>
              </a:rPr>
              <a:t>Хранение </a:t>
            </a:r>
            <a:r>
              <a:rPr lang="ru-RU" sz="1800" b="0" dirty="0" err="1" smtClean="0">
                <a:latin typeface="Calibri"/>
                <a:cs typeface="Calibri"/>
              </a:rPr>
              <a:t>бэкапа</a:t>
            </a:r>
            <a:r>
              <a:rPr lang="ru-RU" sz="1800" b="0" dirty="0" smtClean="0">
                <a:latin typeface="Calibri"/>
                <a:cs typeface="Calibri"/>
              </a:rPr>
              <a:t> в облаке «1С-Битрикс» полностью безопасно. У нас нет доступа к этим данным. </a:t>
            </a:r>
            <a:endParaRPr lang="ru-RU" sz="1800" b="0" dirty="0">
              <a:latin typeface="Calibri"/>
              <a:cs typeface="Calibri"/>
            </a:endParaRPr>
          </a:p>
        </p:txBody>
      </p:sp>
      <p:sp>
        <p:nvSpPr>
          <p:cNvPr id="17" name="Rectangle 2"/>
          <p:cNvSpPr txBox="1">
            <a:spLocks noChangeArrowheads="1"/>
          </p:cNvSpPr>
          <p:nvPr/>
        </p:nvSpPr>
        <p:spPr bwMode="auto">
          <a:xfrm>
            <a:off x="425720" y="11273"/>
            <a:ext cx="6758528" cy="969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3200" b="1" dirty="0" smtClean="0">
                <a:solidFill>
                  <a:schemeClr val="tx1"/>
                </a:solidFill>
              </a:rPr>
              <a:t>«Облачный </a:t>
            </a:r>
            <a:r>
              <a:rPr lang="ru-RU" sz="3200" b="1" dirty="0" err="1" smtClean="0">
                <a:solidFill>
                  <a:schemeClr val="tx1"/>
                </a:solidFill>
              </a:rPr>
              <a:t>бэкап</a:t>
            </a:r>
            <a:r>
              <a:rPr lang="ru-RU" sz="3200" b="1" dirty="0" smtClean="0">
                <a:solidFill>
                  <a:schemeClr val="tx1"/>
                </a:solidFill>
              </a:rPr>
              <a:t>»</a:t>
            </a:r>
            <a:endParaRPr lang="en-US" sz="3200" b="1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944" y="154736"/>
            <a:ext cx="2191056" cy="876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696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 2"/>
          <p:cNvSpPr txBox="1">
            <a:spLocks noChangeArrowheads="1"/>
          </p:cNvSpPr>
          <p:nvPr/>
        </p:nvSpPr>
        <p:spPr>
          <a:xfrm>
            <a:off x="83820" y="11273"/>
            <a:ext cx="5996882" cy="997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/>
              <a:t>Стоимость редакций</a:t>
            </a:r>
            <a:endParaRPr lang="en-US" sz="2800" b="1" dirty="0" smtClean="0">
              <a:latin typeface="Verdana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944" y="154736"/>
            <a:ext cx="2191056" cy="876423"/>
          </a:xfrm>
          <a:prstGeom prst="rect">
            <a:avLst/>
          </a:prstGeom>
        </p:spPr>
      </p:pic>
      <p:sp>
        <p:nvSpPr>
          <p:cNvPr id="9" name="Text Box 15"/>
          <p:cNvSpPr txBox="1">
            <a:spLocks noChangeArrowheads="1"/>
          </p:cNvSpPr>
          <p:nvPr/>
        </p:nvSpPr>
        <p:spPr bwMode="auto">
          <a:xfrm>
            <a:off x="257972" y="1016732"/>
            <a:ext cx="3691272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533400" lvl="0" indent="-450850" eaLnBrk="1" hangingPunct="1">
              <a:buBlip>
                <a:blip r:embed="rId4"/>
              </a:buBlip>
              <a:tabLst>
                <a:tab pos="534988" algn="l"/>
              </a:tabLst>
            </a:pPr>
            <a:r>
              <a:rPr lang="ru-RU" sz="2800" dirty="0" smtClean="0">
                <a:latin typeface="Calibri" pitchFamily="34" charset="0"/>
              </a:rPr>
              <a:t>Совместная работа</a:t>
            </a:r>
          </a:p>
          <a:p>
            <a:pPr marL="82550" lvl="0" eaLnBrk="1" hangingPunct="1">
              <a:tabLst>
                <a:tab pos="534988" algn="l"/>
              </a:tabLst>
            </a:pPr>
            <a:r>
              <a:rPr lang="ru-RU" sz="3200" b="0" dirty="0" smtClean="0">
                <a:solidFill>
                  <a:srgbClr val="111111"/>
                </a:solidFill>
                <a:latin typeface="Calibri" pitchFamily="34" charset="0"/>
              </a:rPr>
              <a:t>	59 500 руб.</a:t>
            </a:r>
            <a:r>
              <a:rPr lang="en-US" sz="3200" b="0" dirty="0">
                <a:solidFill>
                  <a:srgbClr val="111111"/>
                </a:solidFill>
                <a:latin typeface="Calibri" pitchFamily="34" charset="0"/>
              </a:rPr>
              <a:t/>
            </a:r>
            <a:br>
              <a:rPr lang="en-US" sz="3200" b="0" dirty="0">
                <a:solidFill>
                  <a:srgbClr val="111111"/>
                </a:solidFill>
                <a:latin typeface="Calibri" pitchFamily="34" charset="0"/>
              </a:rPr>
            </a:br>
            <a:r>
              <a:rPr lang="en-US" sz="1400" b="0" dirty="0" smtClean="0">
                <a:solidFill>
                  <a:srgbClr val="111111"/>
                </a:solidFill>
                <a:latin typeface="Calibri" pitchFamily="34" charset="0"/>
              </a:rPr>
              <a:t>	</a:t>
            </a:r>
            <a:r>
              <a:rPr lang="ru-RU" sz="1400" b="0" dirty="0" smtClean="0">
                <a:solidFill>
                  <a:srgbClr val="111111"/>
                </a:solidFill>
                <a:latin typeface="Calibri" pitchFamily="34" charset="0"/>
              </a:rPr>
              <a:t>25 </a:t>
            </a:r>
            <a:r>
              <a:rPr lang="ru-RU" sz="1400" b="0" dirty="0">
                <a:solidFill>
                  <a:srgbClr val="111111"/>
                </a:solidFill>
                <a:latin typeface="Calibri" pitchFamily="34" charset="0"/>
              </a:rPr>
              <a:t>пользователей</a:t>
            </a:r>
          </a:p>
          <a:p>
            <a:pPr marL="82550" lvl="0" eaLnBrk="1" hangingPunct="1">
              <a:tabLst>
                <a:tab pos="534988" algn="l"/>
              </a:tabLst>
            </a:pPr>
            <a:r>
              <a:rPr lang="en-US" sz="1400" b="0" dirty="0" smtClean="0">
                <a:solidFill>
                  <a:srgbClr val="111111"/>
                </a:solidFill>
                <a:latin typeface="Calibri" pitchFamily="34" charset="0"/>
              </a:rPr>
              <a:t>	</a:t>
            </a:r>
            <a:r>
              <a:rPr lang="ru-RU" sz="1400" b="0" dirty="0" smtClean="0">
                <a:solidFill>
                  <a:srgbClr val="111111"/>
                </a:solidFill>
                <a:latin typeface="Calibri" pitchFamily="34" charset="0"/>
              </a:rPr>
              <a:t>дополнительные </a:t>
            </a:r>
            <a:r>
              <a:rPr lang="ru-RU" sz="1400" b="0" dirty="0">
                <a:solidFill>
                  <a:srgbClr val="111111"/>
                </a:solidFill>
                <a:latin typeface="Calibri" pitchFamily="34" charset="0"/>
              </a:rPr>
              <a:t>по 7</a:t>
            </a:r>
            <a:r>
              <a:rPr lang="ru-RU" sz="1400" b="0" dirty="0" smtClean="0">
                <a:solidFill>
                  <a:srgbClr val="111111"/>
                </a:solidFill>
                <a:latin typeface="Calibri" pitchFamily="34" charset="0"/>
              </a:rPr>
              <a:t>00 </a:t>
            </a:r>
            <a:r>
              <a:rPr lang="ru-RU" sz="1400" b="0" dirty="0">
                <a:solidFill>
                  <a:srgbClr val="111111"/>
                </a:solidFill>
                <a:latin typeface="Calibri" pitchFamily="34" charset="0"/>
              </a:rPr>
              <a:t>руб.</a:t>
            </a:r>
            <a:endParaRPr lang="en-US" sz="1400" b="0" dirty="0" smtClean="0">
              <a:solidFill>
                <a:srgbClr val="111111"/>
              </a:solidFill>
              <a:latin typeface="Calibri" pitchFamily="34" charset="0"/>
            </a:endParaRPr>
          </a:p>
        </p:txBody>
      </p:sp>
      <p:sp>
        <p:nvSpPr>
          <p:cNvPr id="11" name="Text Box 15"/>
          <p:cNvSpPr txBox="1">
            <a:spLocks noChangeArrowheads="1"/>
          </p:cNvSpPr>
          <p:nvPr/>
        </p:nvSpPr>
        <p:spPr bwMode="auto">
          <a:xfrm>
            <a:off x="4506444" y="1016732"/>
            <a:ext cx="447600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533400" indent="-450850" eaLnBrk="1" hangingPunct="1">
              <a:buBlip>
                <a:blip r:embed="rId4"/>
              </a:buBlip>
              <a:tabLst>
                <a:tab pos="534988" algn="l"/>
              </a:tabLst>
            </a:pPr>
            <a:r>
              <a:rPr lang="ru-RU" sz="2800" dirty="0" smtClean="0">
                <a:latin typeface="Calibri" pitchFamily="34" charset="0"/>
              </a:rPr>
              <a:t>Бизнес-процессы</a:t>
            </a:r>
          </a:p>
          <a:p>
            <a:pPr marL="82550" lvl="0" eaLnBrk="1" hangingPunct="1">
              <a:tabLst>
                <a:tab pos="534988" algn="l"/>
              </a:tabLst>
            </a:pPr>
            <a:r>
              <a:rPr lang="ru-RU" sz="3200" b="0" dirty="0" smtClean="0">
                <a:solidFill>
                  <a:srgbClr val="111111"/>
                </a:solidFill>
                <a:latin typeface="Calibri" pitchFamily="34" charset="0"/>
              </a:rPr>
              <a:t>	99 500 руб.</a:t>
            </a:r>
            <a:r>
              <a:rPr lang="en-US" sz="3200" b="0" dirty="0">
                <a:solidFill>
                  <a:srgbClr val="111111"/>
                </a:solidFill>
                <a:latin typeface="Calibri" pitchFamily="34" charset="0"/>
              </a:rPr>
              <a:t/>
            </a:r>
            <a:br>
              <a:rPr lang="en-US" sz="3200" b="0" dirty="0">
                <a:solidFill>
                  <a:srgbClr val="111111"/>
                </a:solidFill>
                <a:latin typeface="Calibri" pitchFamily="34" charset="0"/>
              </a:rPr>
            </a:br>
            <a:r>
              <a:rPr lang="en-US" sz="1400" b="0" dirty="0">
                <a:solidFill>
                  <a:srgbClr val="111111"/>
                </a:solidFill>
                <a:latin typeface="Calibri" pitchFamily="34" charset="0"/>
              </a:rPr>
              <a:t>	</a:t>
            </a:r>
            <a:r>
              <a:rPr lang="ru-RU" sz="1400" b="0" dirty="0">
                <a:solidFill>
                  <a:srgbClr val="111111"/>
                </a:solidFill>
                <a:latin typeface="Calibri" pitchFamily="34" charset="0"/>
              </a:rPr>
              <a:t>25 пользователей</a:t>
            </a:r>
          </a:p>
          <a:p>
            <a:pPr marL="82550" lvl="0" eaLnBrk="1" hangingPunct="1">
              <a:tabLst>
                <a:tab pos="534988" algn="l"/>
              </a:tabLst>
            </a:pPr>
            <a:r>
              <a:rPr lang="en-US" sz="1400" b="0" dirty="0">
                <a:solidFill>
                  <a:srgbClr val="111111"/>
                </a:solidFill>
                <a:latin typeface="Calibri" pitchFamily="34" charset="0"/>
              </a:rPr>
              <a:t>	</a:t>
            </a:r>
            <a:r>
              <a:rPr lang="ru-RU" sz="1400" b="0" dirty="0">
                <a:solidFill>
                  <a:srgbClr val="111111"/>
                </a:solidFill>
                <a:latin typeface="Calibri" pitchFamily="34" charset="0"/>
              </a:rPr>
              <a:t>дополнительные по 7</a:t>
            </a:r>
            <a:r>
              <a:rPr lang="ru-RU" sz="1400" b="0" dirty="0" smtClean="0">
                <a:solidFill>
                  <a:srgbClr val="111111"/>
                </a:solidFill>
                <a:latin typeface="Calibri" pitchFamily="34" charset="0"/>
              </a:rPr>
              <a:t>00 </a:t>
            </a:r>
            <a:r>
              <a:rPr lang="ru-RU" sz="1400" b="0" dirty="0">
                <a:solidFill>
                  <a:srgbClr val="111111"/>
                </a:solidFill>
                <a:latin typeface="Calibri" pitchFamily="34" charset="0"/>
              </a:rPr>
              <a:t>руб</a:t>
            </a:r>
            <a:r>
              <a:rPr lang="ru-RU" sz="1400" b="0" dirty="0" smtClean="0">
                <a:solidFill>
                  <a:srgbClr val="111111"/>
                </a:solidFill>
                <a:latin typeface="Calibri" pitchFamily="34" charset="0"/>
              </a:rPr>
              <a:t>.</a:t>
            </a:r>
            <a:endParaRPr lang="en-US" sz="3200" b="0" dirty="0" smtClean="0">
              <a:solidFill>
                <a:srgbClr val="111111"/>
              </a:solidFill>
              <a:latin typeface="Calibri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57972" y="2744924"/>
            <a:ext cx="4572000" cy="1446550"/>
          </a:xfrm>
          <a:prstGeom prst="rect">
            <a:avLst/>
          </a:prstGeom>
        </p:spPr>
        <p:txBody>
          <a:bodyPr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533400" indent="-450850" eaLnBrk="1" hangingPunct="1">
              <a:buBlip>
                <a:blip r:embed="rId4"/>
              </a:buBlip>
              <a:tabLst>
                <a:tab pos="534988" algn="l"/>
              </a:tabLst>
            </a:pPr>
            <a:r>
              <a:rPr lang="ru-RU" sz="2800" b="1" dirty="0">
                <a:latin typeface="Calibri" pitchFamily="34" charset="0"/>
              </a:rPr>
              <a:t>Холдинг</a:t>
            </a:r>
          </a:p>
          <a:p>
            <a:pPr marL="82550" lvl="0" eaLnBrk="1" hangingPunct="1">
              <a:tabLst>
                <a:tab pos="534988" algn="l"/>
              </a:tabLst>
            </a:pPr>
            <a:r>
              <a:rPr lang="ru-RU" sz="3200" dirty="0">
                <a:solidFill>
                  <a:srgbClr val="111111"/>
                </a:solidFill>
                <a:latin typeface="Calibri" pitchFamily="34" charset="0"/>
              </a:rPr>
              <a:t>	249 000 руб. </a:t>
            </a:r>
            <a:r>
              <a:rPr lang="en-US" sz="3200" dirty="0">
                <a:solidFill>
                  <a:srgbClr val="111111"/>
                </a:solidFill>
                <a:latin typeface="Calibri" pitchFamily="34" charset="0"/>
              </a:rPr>
              <a:t/>
            </a:r>
            <a:br>
              <a:rPr lang="en-US" sz="3200" dirty="0">
                <a:solidFill>
                  <a:srgbClr val="111111"/>
                </a:solidFill>
                <a:latin typeface="Calibri" pitchFamily="34" charset="0"/>
              </a:rPr>
            </a:br>
            <a:r>
              <a:rPr lang="en-US" sz="1400" dirty="0">
                <a:solidFill>
                  <a:srgbClr val="111111"/>
                </a:solidFill>
                <a:latin typeface="Calibri" pitchFamily="34" charset="0"/>
              </a:rPr>
              <a:t>	</a:t>
            </a:r>
            <a:r>
              <a:rPr lang="ru-RU" sz="1400" dirty="0">
                <a:solidFill>
                  <a:srgbClr val="111111"/>
                </a:solidFill>
                <a:latin typeface="Calibri" pitchFamily="34" charset="0"/>
              </a:rPr>
              <a:t>25 пользователей</a:t>
            </a:r>
          </a:p>
          <a:p>
            <a:pPr marL="82550" lvl="0" eaLnBrk="1" hangingPunct="1">
              <a:tabLst>
                <a:tab pos="534988" algn="l"/>
              </a:tabLst>
            </a:pPr>
            <a:r>
              <a:rPr lang="en-US" sz="1400" dirty="0">
                <a:solidFill>
                  <a:srgbClr val="111111"/>
                </a:solidFill>
                <a:latin typeface="Calibri" pitchFamily="34" charset="0"/>
              </a:rPr>
              <a:t>	</a:t>
            </a:r>
            <a:r>
              <a:rPr lang="ru-RU" sz="1400" dirty="0">
                <a:solidFill>
                  <a:srgbClr val="111111"/>
                </a:solidFill>
                <a:latin typeface="Calibri" pitchFamily="34" charset="0"/>
              </a:rPr>
              <a:t>дополнительные по 700 руб.</a:t>
            </a:r>
            <a:endParaRPr lang="en-US" sz="1400" dirty="0">
              <a:solidFill>
                <a:srgbClr val="111111"/>
              </a:solidFill>
              <a:latin typeface="Calibri" pitchFamily="34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 bwMode="auto">
          <a:xfrm>
            <a:off x="161556" y="4737564"/>
            <a:ext cx="8763000" cy="1103704"/>
          </a:xfrm>
          <a:prstGeom prst="roundRect">
            <a:avLst>
              <a:gd name="adj" fmla="val 11013"/>
            </a:avLst>
          </a:prstGeom>
          <a:gradFill flip="none" rotWithShape="1">
            <a:gsLst>
              <a:gs pos="0">
                <a:schemeClr val="bg1">
                  <a:lumMod val="95000"/>
                  <a:alpha val="60000"/>
                </a:schemeClr>
              </a:gs>
              <a:gs pos="100000">
                <a:schemeClr val="bg1">
                  <a:lumMod val="85000"/>
                  <a:alpha val="60000"/>
                </a:schemeClr>
              </a:gs>
              <a:gs pos="1000">
                <a:schemeClr val="bg1">
                  <a:alpha val="60000"/>
                </a:schemeClr>
              </a:gs>
            </a:gsLst>
            <a:path path="rect">
              <a:fillToRect l="100000" t="100000"/>
            </a:path>
            <a:tileRect r="-100000" b="-100000"/>
          </a:gra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130180" y="4763371"/>
            <a:ext cx="6552728" cy="101566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ru-RU" sz="2000" b="0" dirty="0">
                <a:latin typeface="Calibri"/>
                <a:cs typeface="Calibri"/>
              </a:rPr>
              <a:t>Мобильные приложения доступны бесплатно в </a:t>
            </a:r>
            <a:r>
              <a:rPr lang="en-US" sz="2000" b="0" dirty="0">
                <a:latin typeface="Calibri"/>
                <a:cs typeface="Calibri"/>
              </a:rPr>
              <a:t>App Store</a:t>
            </a:r>
            <a:r>
              <a:rPr lang="ru-RU" sz="2000" b="0" dirty="0">
                <a:latin typeface="Calibri"/>
                <a:cs typeface="Calibri"/>
              </a:rPr>
              <a:t> и </a:t>
            </a:r>
            <a:r>
              <a:rPr lang="en-US" sz="2000" b="0" dirty="0">
                <a:latin typeface="Calibri"/>
                <a:cs typeface="Calibri"/>
              </a:rPr>
              <a:t>Google Play</a:t>
            </a:r>
            <a:r>
              <a:rPr lang="en-US" sz="2000" b="0" dirty="0" smtClean="0">
                <a:latin typeface="Calibri"/>
                <a:cs typeface="Calibri"/>
              </a:rPr>
              <a:t>. </a:t>
            </a:r>
            <a:r>
              <a:rPr lang="ru-RU" sz="2000" b="0" dirty="0" err="1" smtClean="0">
                <a:latin typeface="Calibri"/>
                <a:cs typeface="Calibri"/>
              </a:rPr>
              <a:t>Десктопные</a:t>
            </a:r>
            <a:r>
              <a:rPr lang="ru-RU" sz="2000" b="0" dirty="0" smtClean="0">
                <a:latin typeface="Calibri"/>
                <a:cs typeface="Calibri"/>
              </a:rPr>
              <a:t> приложения можно бесплатно скачать с сайта. </a:t>
            </a:r>
            <a:endParaRPr lang="ru-RU" sz="2000" b="0" dirty="0">
              <a:latin typeface="Calibri"/>
              <a:cs typeface="Calibri"/>
            </a:endParaRPr>
          </a:p>
        </p:txBody>
      </p:sp>
      <p:pic>
        <p:nvPicPr>
          <p:cNvPr id="15" name="Изображение 11" descr="1024x1024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060" y="4949258"/>
            <a:ext cx="829816" cy="829816"/>
          </a:xfrm>
          <a:prstGeom prst="rect">
            <a:avLst/>
          </a:prstGeom>
        </p:spPr>
      </p:pic>
      <p:pic>
        <p:nvPicPr>
          <p:cNvPr id="16" name="Изображение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9980" y="4473116"/>
            <a:ext cx="1238105" cy="1025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147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" r="-164" b="885"/>
          <a:stretch/>
        </p:blipFill>
        <p:spPr bwMode="auto">
          <a:xfrm>
            <a:off x="-10344" y="0"/>
            <a:ext cx="915434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312009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Natalia\Downloads\9560810_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876" y="11875"/>
            <a:ext cx="4555587" cy="6837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10"/>
          <p:cNvSpPr txBox="1">
            <a:spLocks noChangeArrowheads="1"/>
          </p:cNvSpPr>
          <p:nvPr/>
        </p:nvSpPr>
        <p:spPr bwMode="auto">
          <a:xfrm>
            <a:off x="394246" y="2134189"/>
            <a:ext cx="583393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4000" dirty="0" smtClean="0">
                <a:latin typeface="Calibri" pitchFamily="34" charset="0"/>
                <a:cs typeface="Calibri" pitchFamily="34" charset="0"/>
              </a:rPr>
              <a:t>Спасибо за внимание!</a:t>
            </a:r>
          </a:p>
          <a:p>
            <a:pPr eaLnBrk="1" hangingPunct="1"/>
            <a:r>
              <a:rPr lang="ru-RU" sz="4000" b="0" dirty="0" smtClean="0">
                <a:latin typeface="Calibri" pitchFamily="34" charset="0"/>
                <a:cs typeface="Calibri" pitchFamily="34" charset="0"/>
              </a:rPr>
              <a:t>Вопросы?</a:t>
            </a:r>
            <a:endParaRPr lang="en-US" sz="4400" b="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0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539552" y="4337719"/>
            <a:ext cx="3672408" cy="1099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ru-RU" sz="3200" dirty="0" err="1" smtClean="0"/>
              <a:t>Забаров</a:t>
            </a:r>
            <a:r>
              <a:rPr lang="ru-RU" sz="2800" dirty="0" smtClean="0"/>
              <a:t> Рим,</a:t>
            </a:r>
            <a:endParaRPr lang="en-US" sz="2800" dirty="0" smtClean="0"/>
          </a:p>
          <a:p>
            <a:pPr eaLnBrk="1" hangingPunct="1"/>
            <a:r>
              <a:rPr lang="en-US" sz="2800" dirty="0" smtClean="0"/>
              <a:t>+7 927 236-85-00</a:t>
            </a:r>
            <a:endParaRPr lang="en-US" sz="28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3" y="154737"/>
            <a:ext cx="2191056" cy="876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9518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37530" y="1186162"/>
            <a:ext cx="81753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2400" dirty="0"/>
              <a:t>В </a:t>
            </a:r>
            <a:r>
              <a:rPr lang="ru-RU" sz="2400" dirty="0" smtClean="0"/>
              <a:t>портале реализован </a:t>
            </a:r>
            <a:r>
              <a:rPr lang="ru-RU" sz="2400" dirty="0"/>
              <a:t>простой и понятный механизм работы с документами</a:t>
            </a:r>
            <a:r>
              <a:rPr lang="ru-RU" sz="2400" dirty="0" smtClean="0"/>
              <a:t>,  </a:t>
            </a:r>
            <a:r>
              <a:rPr lang="ru-RU" sz="2400" dirty="0"/>
              <a:t>доступный каждому пользователю</a:t>
            </a:r>
            <a:endParaRPr lang="ru-RU" sz="2400" dirty="0" smtClean="0"/>
          </a:p>
        </p:txBody>
      </p:sp>
      <p:pic>
        <p:nvPicPr>
          <p:cNvPr id="8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1" y="1038448"/>
            <a:ext cx="8915400" cy="1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395536" y="165954"/>
            <a:ext cx="6758528" cy="628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000" b="1" dirty="0" smtClean="0"/>
              <a:t>Управление документами</a:t>
            </a:r>
            <a:endParaRPr lang="ru-RU" sz="3000" dirty="0"/>
          </a:p>
        </p:txBody>
      </p:sp>
      <p:pic>
        <p:nvPicPr>
          <p:cNvPr id="13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09877"/>
            <a:ext cx="232792" cy="232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1397" y="2204864"/>
            <a:ext cx="6321208" cy="3975668"/>
          </a:xfrm>
          <a:prstGeom prst="rect">
            <a:avLst/>
          </a:prstGeom>
          <a:noFill/>
          <a:ln w="317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944" y="154736"/>
            <a:ext cx="2191056" cy="876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53629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1213</TotalTime>
  <Words>1630</Words>
  <Application>Microsoft Office PowerPoint</Application>
  <PresentationFormat>Экран (4:3)</PresentationFormat>
  <Paragraphs>294</Paragraphs>
  <Slides>83</Slides>
  <Notes>69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83</vt:i4>
      </vt:variant>
    </vt:vector>
  </HeadingPairs>
  <TitlesOfParts>
    <vt:vector size="84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Веб-кластер</vt:lpstr>
      <vt:lpstr>Презентация PowerPoint</vt:lpstr>
      <vt:lpstr>«Панель безопасности»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Наталья Воловенко</dc:creator>
  <cp:lastModifiedBy>Забаров</cp:lastModifiedBy>
  <cp:revision>84</cp:revision>
  <cp:lastPrinted>2012-06-07T02:21:37Z</cp:lastPrinted>
  <dcterms:created xsi:type="dcterms:W3CDTF">2012-04-16T14:45:46Z</dcterms:created>
  <dcterms:modified xsi:type="dcterms:W3CDTF">2012-12-06T04:10:01Z</dcterms:modified>
</cp:coreProperties>
</file>